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66" r:id="rId3"/>
    <p:sldId id="258" r:id="rId4"/>
    <p:sldId id="259" r:id="rId5"/>
    <p:sldId id="313" r:id="rId6"/>
    <p:sldId id="263" r:id="rId7"/>
    <p:sldId id="264" r:id="rId8"/>
    <p:sldId id="260" r:id="rId9"/>
    <p:sldId id="261" r:id="rId10"/>
    <p:sldId id="450" r:id="rId11"/>
    <p:sldId id="268" r:id="rId12"/>
    <p:sldId id="269" r:id="rId13"/>
    <p:sldId id="270" r:id="rId14"/>
    <p:sldId id="271" r:id="rId15"/>
    <p:sldId id="272" r:id="rId16"/>
    <p:sldId id="316" r:id="rId17"/>
    <p:sldId id="277" r:id="rId18"/>
    <p:sldId id="296" r:id="rId19"/>
    <p:sldId id="302" r:id="rId20"/>
    <p:sldId id="407" r:id="rId21"/>
    <p:sldId id="449" r:id="rId22"/>
    <p:sldId id="448" r:id="rId23"/>
    <p:sldId id="447" r:id="rId24"/>
    <p:sldId id="446" r:id="rId25"/>
    <p:sldId id="273" r:id="rId26"/>
    <p:sldId id="262" r:id="rId27"/>
    <p:sldId id="310" r:id="rId28"/>
    <p:sldId id="317" r:id="rId29"/>
    <p:sldId id="318" r:id="rId30"/>
    <p:sldId id="319" r:id="rId31"/>
    <p:sldId id="320" r:id="rId32"/>
    <p:sldId id="321" r:id="rId33"/>
    <p:sldId id="265" r:id="rId34"/>
    <p:sldId id="322" r:id="rId35"/>
    <p:sldId id="267" r:id="rId36"/>
    <p:sldId id="323" r:id="rId37"/>
    <p:sldId id="324" r:id="rId38"/>
    <p:sldId id="325" r:id="rId39"/>
    <p:sldId id="312"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3B38C-2C46-450A-A7D9-9940CA90D7EA}" type="datetimeFigureOut">
              <a:rPr lang="en-US" smtClean="0"/>
              <a:t>11/11/2022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E92DF-1B9B-4DF4-A78A-3E4CD271F489}" type="slidenum">
              <a:rPr lang="en-US" smtClean="0"/>
              <a:t>‹nº›</a:t>
            </a:fld>
            <a:endParaRPr lang="en-US" dirty="0"/>
          </a:p>
        </p:txBody>
      </p:sp>
    </p:spTree>
    <p:extLst>
      <p:ext uri="{BB962C8B-B14F-4D97-AF65-F5344CB8AC3E}">
        <p14:creationId xmlns:p14="http://schemas.microsoft.com/office/powerpoint/2010/main" val="149486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arnegieendowment.org/2019/09/17/global-expansion-of-ai-surveillance-pub-7984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419223-B211-494D-9473-F4EA2655EB21}" type="slidenum">
              <a:rPr lang="en-US" smtClean="0"/>
              <a:t>2</a:t>
            </a:fld>
            <a:endParaRPr lang="en-US"/>
          </a:p>
        </p:txBody>
      </p:sp>
    </p:spTree>
    <p:extLst>
      <p:ext uri="{BB962C8B-B14F-4D97-AF65-F5344CB8AC3E}">
        <p14:creationId xmlns:p14="http://schemas.microsoft.com/office/powerpoint/2010/main" val="351656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A 15-poin</a:t>
            </a:r>
            <a:r>
              <a:rPr lang="en-GB" sz="1200" b="0" kern="1200" baseline="0" dirty="0">
                <a:solidFill>
                  <a:schemeClr val="tx1"/>
                </a:solidFill>
                <a:effectLst/>
                <a:latin typeface="+mn-lt"/>
                <a:ea typeface="+mn-ea"/>
                <a:cs typeface="+mn-cs"/>
              </a:rPr>
              <a:t>t policy implications</a:t>
            </a:r>
            <a:r>
              <a:rPr lang="en-GB" sz="1200" b="0" kern="1200" dirty="0">
                <a:solidFill>
                  <a:schemeClr val="tx1"/>
                </a:solidFill>
                <a:effectLst/>
                <a:latin typeface="+mn-lt"/>
                <a:ea typeface="+mn-ea"/>
                <a:cs typeface="+mn-cs"/>
              </a:rPr>
              <a:t> checklist for the development co-operation community to help avoid</a:t>
            </a:r>
            <a:r>
              <a:rPr lang="en-GB" sz="1200" b="0" kern="1200" baseline="0" dirty="0">
                <a:solidFill>
                  <a:schemeClr val="tx1"/>
                </a:solidFill>
                <a:effectLst/>
                <a:latin typeface="+mn-lt"/>
                <a:ea typeface="+mn-ea"/>
                <a:cs typeface="+mn-cs"/>
              </a:rPr>
              <a:t> the 2030 collapse and fragmentation of civic space in the face of digital transformation: </a:t>
            </a:r>
          </a:p>
          <a:p>
            <a:endParaRPr lang="en-GB" sz="1200" b="1" kern="1200" baseline="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1.</a:t>
            </a:r>
            <a:r>
              <a:rPr lang="en-GB" sz="1200" b="1" u="sng" kern="1200" baseline="0" dirty="0">
                <a:solidFill>
                  <a:schemeClr val="tx1"/>
                </a:solidFill>
                <a:effectLst/>
                <a:latin typeface="+mn-lt"/>
                <a:ea typeface="+mn-ea"/>
                <a:cs typeface="+mn-cs"/>
              </a:rPr>
              <a:t> </a:t>
            </a:r>
            <a:r>
              <a:rPr lang="en-GB" sz="1200" b="1" u="sng" kern="1200" dirty="0">
                <a:solidFill>
                  <a:schemeClr val="tx1"/>
                </a:solidFill>
                <a:effectLst/>
                <a:latin typeface="+mn-lt"/>
                <a:ea typeface="+mn-ea"/>
                <a:cs typeface="+mn-cs"/>
              </a:rPr>
              <a:t>Lead a global conversation to protect civic space</a:t>
            </a:r>
            <a:r>
              <a:rPr lang="en-GB" sz="1200" b="0" kern="1200" dirty="0">
                <a:solidFill>
                  <a:schemeClr val="tx1"/>
                </a:solidFill>
                <a:effectLst/>
                <a:latin typeface="+mn-lt"/>
                <a:ea typeface="+mn-ea"/>
                <a:cs typeface="+mn-cs"/>
              </a:rPr>
              <a:t>: The development co-operation community leads a global conversation to promote democratic rights and to protect civic space in partner countries in the digital era.</a:t>
            </a:r>
            <a:endParaRPr lang="en-GB" sz="1200" b="1" kern="1200" dirty="0">
              <a:solidFill>
                <a:schemeClr val="tx1"/>
              </a:solidFill>
              <a:effectLst/>
              <a:latin typeface="+mn-lt"/>
              <a:ea typeface="+mn-ea"/>
              <a:cs typeface="+mn-cs"/>
            </a:endParaRPr>
          </a:p>
          <a:p>
            <a:pPr lvl="0"/>
            <a:r>
              <a:rPr lang="en-GB" sz="1200" b="1" u="sng" kern="1200" dirty="0">
                <a:solidFill>
                  <a:schemeClr val="tx1"/>
                </a:solidFill>
                <a:effectLst/>
                <a:latin typeface="+mn-lt"/>
                <a:ea typeface="+mn-ea"/>
                <a:cs typeface="+mn-cs"/>
              </a:rPr>
              <a:t>2. Tackle disinformation and misuse of platforms:</a:t>
            </a:r>
            <a:r>
              <a:rPr lang="en-GB" sz="1200" b="0" kern="1200" dirty="0">
                <a:solidFill>
                  <a:schemeClr val="tx1"/>
                </a:solidFill>
                <a:effectLst/>
                <a:latin typeface="+mn-lt"/>
                <a:ea typeface="+mn-ea"/>
                <a:cs typeface="+mn-cs"/>
              </a:rPr>
              <a:t> The development co-operation community supports programmes and policies that tackle disinformation and the misuse of social media platforms in partner countries. It supports the implementation of policies that require social media companies to report the misuse or manipulation of their platforms. It supports policies that require social media companies to work closely with academics and civil society to identify malevolent content.</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It supports programmes and projects that invest in quality journalism and/or investigative journalism in partner countries.</a:t>
            </a:r>
            <a:endParaRPr lang="en-GB" sz="1200" b="1" kern="1200" dirty="0">
              <a:solidFill>
                <a:schemeClr val="tx1"/>
              </a:solidFill>
              <a:effectLst/>
              <a:latin typeface="+mn-lt"/>
              <a:ea typeface="+mn-ea"/>
              <a:cs typeface="+mn-cs"/>
            </a:endParaRPr>
          </a:p>
          <a:p>
            <a:pPr lvl="0"/>
            <a:r>
              <a:rPr lang="en-GB" sz="1200" b="1" u="sng" kern="1200" dirty="0">
                <a:solidFill>
                  <a:schemeClr val="tx1"/>
                </a:solidFill>
                <a:effectLst/>
                <a:latin typeface="+mn-lt"/>
                <a:ea typeface="+mn-ea"/>
                <a:cs typeface="+mn-cs"/>
              </a:rPr>
              <a:t>3. Meet international standards for civic rights:</a:t>
            </a:r>
            <a:r>
              <a:rPr lang="en-GB" sz="1200" b="0" kern="1200" dirty="0">
                <a:solidFill>
                  <a:schemeClr val="tx1"/>
                </a:solidFill>
                <a:effectLst/>
                <a:latin typeface="+mn-lt"/>
                <a:ea typeface="+mn-ea"/>
                <a:cs typeface="+mn-cs"/>
              </a:rPr>
              <a:t> The development co-operation community supports policies and programmes to limit abusive surveillance and safeguard against censorship and arbitrary shutdowns in partner countries. It supports policies and programmes that ensure that content-based restrictions in partner countries meet international standards in the area of civic rights.</a:t>
            </a:r>
            <a:endParaRPr lang="en-GB" sz="1200" b="1" kern="1200" dirty="0">
              <a:solidFill>
                <a:schemeClr val="tx1"/>
              </a:solidFill>
              <a:effectLst/>
              <a:latin typeface="+mn-lt"/>
              <a:ea typeface="+mn-ea"/>
              <a:cs typeface="+mn-cs"/>
            </a:endParaRPr>
          </a:p>
          <a:p>
            <a:pPr lvl="0"/>
            <a:r>
              <a:rPr lang="en-GB" sz="1200" b="1" u="sng" kern="1200" dirty="0">
                <a:solidFill>
                  <a:schemeClr val="tx1"/>
                </a:solidFill>
                <a:effectLst/>
                <a:latin typeface="+mn-lt"/>
                <a:ea typeface="+mn-ea"/>
                <a:cs typeface="+mn-cs"/>
              </a:rPr>
              <a:t>4. Create mechanisms into the use of AI and algorithms</a:t>
            </a:r>
            <a:r>
              <a:rPr lang="en-GB" sz="1200" b="1" kern="1200" dirty="0">
                <a:solidFill>
                  <a:schemeClr val="tx1"/>
                </a:solidFill>
                <a:effectLst/>
                <a:latin typeface="+mn-lt"/>
                <a:ea typeface="+mn-ea"/>
                <a:cs typeface="+mn-cs"/>
              </a:rPr>
              <a:t>:</a:t>
            </a:r>
            <a:r>
              <a:rPr lang="en-GB" sz="1200" b="0" kern="1200" dirty="0">
                <a:solidFill>
                  <a:schemeClr val="tx1"/>
                </a:solidFill>
                <a:effectLst/>
                <a:latin typeface="+mn-lt"/>
                <a:ea typeface="+mn-ea"/>
                <a:cs typeface="+mn-cs"/>
              </a:rPr>
              <a:t> The development co-operation community supports the creation of mechanisms for transparency, oversight, and inclusion into the use of artificial intelligence and algorithms used in partner countries. It ensures that the use of these technologies does not violate any human rights principles or international conventions.</a:t>
            </a:r>
            <a:endParaRPr lang="en-GB" sz="1200" b="1" kern="1200" dirty="0">
              <a:solidFill>
                <a:schemeClr val="tx1"/>
              </a:solidFill>
              <a:effectLst/>
              <a:latin typeface="+mn-lt"/>
              <a:ea typeface="+mn-ea"/>
              <a:cs typeface="+mn-cs"/>
            </a:endParaRPr>
          </a:p>
          <a:p>
            <a:pPr lvl="0"/>
            <a:r>
              <a:rPr lang="en-GB" sz="1200" b="1" u="sng" kern="1200" dirty="0">
                <a:solidFill>
                  <a:schemeClr val="tx1"/>
                </a:solidFill>
                <a:effectLst/>
                <a:latin typeface="+mn-lt"/>
                <a:ea typeface="+mn-ea"/>
                <a:cs typeface="+mn-cs"/>
              </a:rPr>
              <a:t>5. Design consultation mechanisms for public feedback on AI strategies</a:t>
            </a:r>
            <a:r>
              <a:rPr lang="en-GB" sz="1200" kern="1200" dirty="0">
                <a:solidFill>
                  <a:schemeClr val="tx1"/>
                </a:solidFill>
                <a:effectLst/>
                <a:latin typeface="+mn-lt"/>
                <a:ea typeface="+mn-ea"/>
                <a:cs typeface="+mn-cs"/>
              </a:rPr>
              <a:t>: The development co-operation community supports the design of consultation mechanisms for public feedback into the design and implementation of AI strategies in partner countries.</a:t>
            </a:r>
          </a:p>
          <a:p>
            <a:pPr lvl="0"/>
            <a:r>
              <a:rPr lang="en-GB" sz="1200" b="1" u="sng" kern="1200" dirty="0">
                <a:solidFill>
                  <a:schemeClr val="tx1"/>
                </a:solidFill>
                <a:effectLst/>
                <a:latin typeface="+mn-lt"/>
                <a:ea typeface="+mn-ea"/>
                <a:cs typeface="+mn-cs"/>
              </a:rPr>
              <a:t>6. Generate more resources domestically for CSOs</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The development co-operation community helps local CSOs in partner countries generate more resources locally to reduce their vulnerability to repressions.</a:t>
            </a:r>
          </a:p>
          <a:p>
            <a:pPr lvl="0"/>
            <a:r>
              <a:rPr lang="en-GB" sz="1200" b="1" u="sng" kern="1200" dirty="0">
                <a:solidFill>
                  <a:schemeClr val="tx1"/>
                </a:solidFill>
                <a:effectLst/>
                <a:latin typeface="+mn-lt"/>
                <a:ea typeface="+mn-ea"/>
                <a:cs typeface="+mn-cs"/>
              </a:rPr>
              <a:t>7. Address the opacity of digital-based repression</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The development co-operation community helps ensure that digital-based repression and the use of surveillance and data collection to impose restrictions are no longer opaque or covert outside of the knowledge of the general public. </a:t>
            </a:r>
          </a:p>
          <a:p>
            <a:pPr lvl="0"/>
            <a:r>
              <a:rPr lang="en-GB" sz="1200" b="1" u="sng" kern="1200" dirty="0">
                <a:solidFill>
                  <a:schemeClr val="tx1"/>
                </a:solidFill>
                <a:effectLst/>
                <a:latin typeface="+mn-lt"/>
                <a:ea typeface="+mn-ea"/>
                <a:cs typeface="+mn-cs"/>
              </a:rPr>
              <a:t>8. Implement cyber surveillance laws: </a:t>
            </a:r>
            <a:r>
              <a:rPr lang="en-GB" sz="1200" kern="1200" dirty="0">
                <a:solidFill>
                  <a:schemeClr val="tx1"/>
                </a:solidFill>
                <a:effectLst/>
                <a:latin typeface="+mn-lt"/>
                <a:ea typeface="+mn-ea"/>
                <a:cs typeface="+mn-cs"/>
              </a:rPr>
              <a:t>The development co-operation community promotes clearly defined cyber surveillance regulations that address the procedures for governmental actors to obtain permission from an independent judiciary body. </a:t>
            </a:r>
          </a:p>
          <a:p>
            <a:pPr lvl="0"/>
            <a:r>
              <a:rPr lang="en-GB" sz="1200" b="1" u="sng" kern="1200" dirty="0">
                <a:solidFill>
                  <a:schemeClr val="tx1"/>
                </a:solidFill>
                <a:effectLst/>
                <a:latin typeface="+mn-lt"/>
                <a:ea typeface="+mn-ea"/>
                <a:cs typeface="+mn-cs"/>
              </a:rPr>
              <a:t>9. Create cyber surveillance bodies and institutions:</a:t>
            </a:r>
            <a:r>
              <a:rPr lang="en-GB" sz="1200" kern="1200" dirty="0">
                <a:solidFill>
                  <a:schemeClr val="tx1"/>
                </a:solidFill>
                <a:effectLst/>
                <a:latin typeface="+mn-lt"/>
                <a:ea typeface="+mn-ea"/>
                <a:cs typeface="+mn-cs"/>
              </a:rPr>
              <a:t> The development co-operation community supports the creation of institutions in partner countries where CSOs and individuals can safely denounce surveillance abuses as well as seek legal assistance.</a:t>
            </a:r>
          </a:p>
          <a:p>
            <a:pPr lvl="0"/>
            <a:r>
              <a:rPr lang="en-GB" sz="1200" b="1" u="sng" kern="1200" dirty="0">
                <a:solidFill>
                  <a:schemeClr val="tx1"/>
                </a:solidFill>
                <a:effectLst/>
                <a:latin typeface="+mn-lt"/>
                <a:ea typeface="+mn-ea"/>
                <a:cs typeface="+mn-cs"/>
              </a:rPr>
              <a:t>10. Implement data rights and privacy laws:</a:t>
            </a:r>
            <a:r>
              <a:rPr lang="en-GB" sz="1200" kern="1200" dirty="0">
                <a:solidFill>
                  <a:schemeClr val="tx1"/>
                </a:solidFill>
                <a:effectLst/>
                <a:latin typeface="+mn-lt"/>
                <a:ea typeface="+mn-ea"/>
                <a:cs typeface="+mn-cs"/>
              </a:rPr>
              <a:t> The development co-operation community supports the creation of data protection legal frameworks which take into account specific conditions for disclosure of personal data and data processing. It also supports regulations which give rights to individuals to decide what is accessed, stored and shared independently of public bodies and corporations.</a:t>
            </a:r>
          </a:p>
          <a:p>
            <a:pPr lvl="0"/>
            <a:r>
              <a:rPr lang="en-GB" sz="1200" b="1" u="sng" kern="1200" dirty="0">
                <a:solidFill>
                  <a:schemeClr val="tx1"/>
                </a:solidFill>
                <a:effectLst/>
                <a:latin typeface="+mn-lt"/>
                <a:ea typeface="+mn-ea"/>
                <a:cs typeface="+mn-cs"/>
              </a:rPr>
              <a:t>11. Implement internet access and control laws:</a:t>
            </a:r>
            <a:r>
              <a:rPr lang="en-GB" sz="1200" kern="1200" dirty="0">
                <a:solidFill>
                  <a:schemeClr val="tx1"/>
                </a:solidFill>
                <a:effectLst/>
                <a:latin typeface="+mn-lt"/>
                <a:ea typeface="+mn-ea"/>
                <a:cs typeface="+mn-cs"/>
              </a:rPr>
              <a:t> The development co-operation community supports legal frameworks that specify the rights of users to access and receive content over the internet as well as specify conditions under which internet service providers can control or price internet content and protocol.</a:t>
            </a:r>
          </a:p>
          <a:p>
            <a:pPr lvl="0"/>
            <a:r>
              <a:rPr lang="en-GB" sz="1200" b="1" u="sng" kern="1200" dirty="0">
                <a:solidFill>
                  <a:schemeClr val="tx1"/>
                </a:solidFill>
                <a:effectLst/>
                <a:latin typeface="+mn-lt"/>
                <a:ea typeface="+mn-ea"/>
                <a:cs typeface="+mn-cs"/>
              </a:rPr>
              <a:t>12. Bridge the gender digital divide: </a:t>
            </a:r>
            <a:r>
              <a:rPr lang="en-GB" sz="1200" kern="1200" dirty="0">
                <a:solidFill>
                  <a:schemeClr val="tx1"/>
                </a:solidFill>
                <a:effectLst/>
                <a:latin typeface="+mn-lt"/>
                <a:ea typeface="+mn-ea"/>
                <a:cs typeface="+mn-cs"/>
              </a:rPr>
              <a:t>The development co-operation community supports policies and training programmes that specifically focus on entrusting technological knowhow for civic participatory purposes to women.</a:t>
            </a:r>
          </a:p>
          <a:p>
            <a:pPr lvl="0"/>
            <a:r>
              <a:rPr lang="en-GB" sz="1200" b="1" u="sng" kern="1200" dirty="0">
                <a:solidFill>
                  <a:schemeClr val="tx1"/>
                </a:solidFill>
                <a:effectLst/>
                <a:latin typeface="+mn-lt"/>
                <a:ea typeface="+mn-ea"/>
                <a:cs typeface="+mn-cs"/>
              </a:rPr>
              <a:t>13. Bridge the socioeconomic digital divide: </a:t>
            </a:r>
            <a:r>
              <a:rPr lang="en-GB" sz="1200" kern="1200" dirty="0">
                <a:solidFill>
                  <a:schemeClr val="tx1"/>
                </a:solidFill>
                <a:effectLst/>
                <a:latin typeface="+mn-lt"/>
                <a:ea typeface="+mn-ea"/>
                <a:cs typeface="+mn-cs"/>
              </a:rPr>
              <a:t>The development co-operation community supports policies and training programmes that teach low-income and/or marginalised individuals how to voice their concerns and opinions on digital civic platforms.</a:t>
            </a:r>
          </a:p>
          <a:p>
            <a:pPr lvl="0"/>
            <a:r>
              <a:rPr lang="en-GB" sz="1200" b="1" u="sng" kern="1200" dirty="0">
                <a:solidFill>
                  <a:schemeClr val="tx1"/>
                </a:solidFill>
                <a:effectLst/>
                <a:latin typeface="+mn-lt"/>
                <a:ea typeface="+mn-ea"/>
                <a:cs typeface="+mn-cs"/>
              </a:rPr>
              <a:t>14. Bridge the rural-urban digital divide: </a:t>
            </a:r>
            <a:r>
              <a:rPr lang="en-GB" sz="1200" kern="1200" dirty="0">
                <a:solidFill>
                  <a:schemeClr val="tx1"/>
                </a:solidFill>
                <a:effectLst/>
                <a:latin typeface="+mn-lt"/>
                <a:ea typeface="+mn-ea"/>
                <a:cs typeface="+mn-cs"/>
              </a:rPr>
              <a:t>The development co-operation community supports policies that establish quality broadband Internet infrastructure in rural areas as well as training programmes that teach rural individuals the technological knowhow to use digital civic platforms so to reduce inequalities in digital access for civic participatory purposes.</a:t>
            </a:r>
          </a:p>
          <a:p>
            <a:pPr lvl="0"/>
            <a:r>
              <a:rPr lang="en-GB" sz="1200" b="1" u="sng" kern="1200" dirty="0">
                <a:solidFill>
                  <a:schemeClr val="tx1"/>
                </a:solidFill>
                <a:effectLst/>
                <a:latin typeface="+mn-lt"/>
                <a:ea typeface="+mn-ea"/>
                <a:cs typeface="+mn-cs"/>
              </a:rPr>
              <a:t>15. Engage with all civil society actors:</a:t>
            </a:r>
            <a:r>
              <a:rPr lang="en-GB" sz="1200" kern="1200" dirty="0">
                <a:solidFill>
                  <a:schemeClr val="tx1"/>
                </a:solidFill>
                <a:effectLst/>
                <a:latin typeface="+mn-lt"/>
                <a:ea typeface="+mn-ea"/>
                <a:cs typeface="+mn-cs"/>
              </a:rPr>
              <a:t> The development co-operation community develops policies to support and engage with the vast array of civil society actors, from professionalised, institutionalised CSOs to non-traditional, more fluid forms of civic activism such as large-scale social movements.</a:t>
            </a:r>
          </a:p>
          <a:p>
            <a:r>
              <a:rPr lang="en-GB" sz="1200" kern="1200" dirty="0">
                <a:solidFill>
                  <a:schemeClr val="tx1"/>
                </a:solidFill>
                <a:effectLst/>
                <a:latin typeface="+mn-lt"/>
                <a:ea typeface="+mn-ea"/>
                <a:cs typeface="+mn-cs"/>
              </a:rPr>
              <a:t> </a:t>
            </a:r>
            <a:r>
              <a:rPr lang="en-GB" dirty="0">
                <a:effectLst/>
              </a:rPr>
              <a:t> </a:t>
            </a:r>
            <a:r>
              <a:rPr lang="en-GB" sz="1200" kern="1200" dirty="0">
                <a:solidFill>
                  <a:schemeClr val="tx1"/>
                </a:solidFill>
                <a:effectLst/>
                <a:latin typeface="+mn-lt"/>
                <a:ea typeface="+mn-ea"/>
                <a:cs typeface="+mn-cs"/>
              </a:rPr>
              <a:t>The points of this checklist draw inspiration and elements from the following sources: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Open Government Partnership’s Strengthening Democracy and Protecting Civic Rights in the Digital Era, (ii) Oxfam’s blog From Poverty to Power: Here’s what we know about closing civic space, (iii) the European Parliament’s A governance framework for algorithmic accountability and transparency report, (iv) the European Commission’s Tackling Online disinformation and (v) OECD’s Artificial Intelligence in Society report.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F0A9B-8596-4C3B-BC73-614AD39B77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741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Aft>
                <a:spcPts val="500"/>
              </a:spcAft>
              <a:buFont typeface="Wingdings" panose="05000000000000000000" pitchFamily="2" charset="2"/>
              <a:buNone/>
            </a:pPr>
            <a:r>
              <a:rPr lang="en-GB" sz="1200" b="1" dirty="0">
                <a:latin typeface="Times New Roman" panose="02020603050405020304" pitchFamily="18" charset="0"/>
                <a:ea typeface="Times New Roman" panose="02020603050405020304" pitchFamily="18" charset="0"/>
              </a:rPr>
              <a:t>DEV CO digitalizes</a:t>
            </a:r>
          </a:p>
          <a:p>
            <a:pPr marL="171450" indent="-171450">
              <a:lnSpc>
                <a:spcPct val="115000"/>
              </a:lnSpc>
              <a:spcAft>
                <a:spcPts val="500"/>
              </a:spcAft>
              <a:buFont typeface="Wingdings" panose="05000000000000000000" pitchFamily="2" charset="2"/>
              <a:buChar char=""/>
            </a:pPr>
            <a:endParaRPr lang="en-GB" sz="1200" dirty="0">
              <a:latin typeface="Times New Roman" panose="02020603050405020304" pitchFamily="18" charset="0"/>
              <a:ea typeface="Times New Roman" panose="02020603050405020304" pitchFamily="18" charset="0"/>
            </a:endParaRP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Digital tech-enabled innovative responses to the needs of local populations are favoured.</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Bridging the gender digital divide is prioritised.</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Addressing gender digital</a:t>
            </a:r>
            <a:r>
              <a:rPr lang="en-GB" sz="1200" baseline="0" dirty="0">
                <a:latin typeface="Times New Roman" panose="02020603050405020304" pitchFamily="18" charset="0"/>
                <a:ea typeface="Times New Roman" panose="02020603050405020304" pitchFamily="18" charset="0"/>
              </a:rPr>
              <a:t> </a:t>
            </a:r>
            <a:r>
              <a:rPr lang="en-GB" sz="1200" dirty="0">
                <a:latin typeface="Times New Roman" panose="02020603050405020304" pitchFamily="18" charset="0"/>
                <a:ea typeface="Times New Roman" panose="02020603050405020304" pitchFamily="18" charset="0"/>
              </a:rPr>
              <a:t>divide and racial bias in AI becomes a development co-operation priority.</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The health crisis serves as fitness for the climate crisis.</a:t>
            </a:r>
          </a:p>
          <a:p>
            <a:pPr marL="171450" indent="-171450">
              <a:lnSpc>
                <a:spcPct val="115000"/>
              </a:lnSpc>
              <a:spcAft>
                <a:spcPts val="500"/>
              </a:spcAft>
              <a:buFont typeface="Wingdings" panose="05000000000000000000" pitchFamily="2" charset="2"/>
              <a:buChar char=""/>
            </a:pPr>
            <a:r>
              <a:rPr lang="en-GB" sz="1200" dirty="0" err="1">
                <a:latin typeface="Times New Roman" panose="02020603050405020304" pitchFamily="18" charset="0"/>
                <a:ea typeface="Times New Roman" panose="02020603050405020304" pitchFamily="18" charset="0"/>
              </a:rPr>
              <a:t>Govtech</a:t>
            </a:r>
            <a:r>
              <a:rPr lang="en-GB" sz="1200" dirty="0">
                <a:latin typeface="Times New Roman" panose="02020603050405020304" pitchFamily="18" charset="0"/>
                <a:ea typeface="Times New Roman" panose="02020603050405020304" pitchFamily="18" charset="0"/>
              </a:rPr>
              <a:t> ecosystems</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Digital trade</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Acceleration</a:t>
            </a:r>
            <a:r>
              <a:rPr lang="en-GB" sz="1200" baseline="0" dirty="0">
                <a:latin typeface="Times New Roman" panose="02020603050405020304" pitchFamily="18" charset="0"/>
                <a:ea typeface="Times New Roman" panose="02020603050405020304" pitchFamily="18" charset="0"/>
              </a:rPr>
              <a:t> of the 4</a:t>
            </a:r>
            <a:r>
              <a:rPr lang="en-GB" sz="1200" baseline="30000" dirty="0">
                <a:latin typeface="Times New Roman" panose="02020603050405020304" pitchFamily="18" charset="0"/>
                <a:ea typeface="Times New Roman" panose="02020603050405020304" pitchFamily="18" charset="0"/>
              </a:rPr>
              <a:t>th</a:t>
            </a:r>
            <a:r>
              <a:rPr lang="en-GB" sz="1200" baseline="0" dirty="0">
                <a:latin typeface="Times New Roman" panose="02020603050405020304" pitchFamily="18" charset="0"/>
                <a:ea typeface="Times New Roman" panose="02020603050405020304" pitchFamily="18" charset="0"/>
              </a:rPr>
              <a:t> Industrial revolution </a:t>
            </a:r>
          </a:p>
          <a:p>
            <a:pPr marL="171450" indent="-171450">
              <a:lnSpc>
                <a:spcPct val="115000"/>
              </a:lnSpc>
              <a:spcAft>
                <a:spcPts val="500"/>
              </a:spcAft>
              <a:buFont typeface="Wingdings" panose="05000000000000000000" pitchFamily="2" charset="2"/>
              <a:buChar char=""/>
            </a:pPr>
            <a:r>
              <a:rPr lang="en-GB" sz="1200" baseline="0" dirty="0">
                <a:latin typeface="Times New Roman" panose="02020603050405020304" pitchFamily="18" charset="0"/>
                <a:ea typeface="Times New Roman" panose="02020603050405020304" pitchFamily="18" charset="0"/>
              </a:rPr>
              <a:t>Digital government</a:t>
            </a:r>
          </a:p>
          <a:p>
            <a:pPr marL="171450" indent="-171450">
              <a:lnSpc>
                <a:spcPct val="115000"/>
              </a:lnSpc>
              <a:spcAft>
                <a:spcPts val="500"/>
              </a:spcAft>
              <a:buFont typeface="Wingdings" panose="05000000000000000000" pitchFamily="2" charset="2"/>
              <a:buChar char=""/>
            </a:pPr>
            <a:r>
              <a:rPr lang="en-GB" sz="1200" baseline="0" dirty="0">
                <a:latin typeface="Times New Roman" panose="02020603050405020304" pitchFamily="18" charset="0"/>
                <a:ea typeface="Times New Roman" panose="02020603050405020304" pitchFamily="18" charset="0"/>
              </a:rPr>
              <a:t>Public Private partnerships between </a:t>
            </a:r>
            <a:r>
              <a:rPr lang="en-GB" sz="1200" baseline="0" dirty="0" err="1">
                <a:latin typeface="Times New Roman" panose="02020603050405020304" pitchFamily="18" charset="0"/>
                <a:ea typeface="Times New Roman" panose="02020603050405020304" pitchFamily="18" charset="0"/>
              </a:rPr>
              <a:t>devco</a:t>
            </a:r>
            <a:r>
              <a:rPr lang="en-GB" sz="1200" baseline="0" dirty="0">
                <a:latin typeface="Times New Roman" panose="02020603050405020304" pitchFamily="18" charset="0"/>
                <a:ea typeface="Times New Roman" panose="02020603050405020304" pitchFamily="18" charset="0"/>
              </a:rPr>
              <a:t> donors and tech-based, data driven start-ups</a:t>
            </a:r>
          </a:p>
          <a:p>
            <a:pPr marL="0" indent="0">
              <a:lnSpc>
                <a:spcPct val="115000"/>
              </a:lnSpc>
              <a:spcAft>
                <a:spcPts val="500"/>
              </a:spcAft>
              <a:buFont typeface="Wingdings" panose="05000000000000000000" pitchFamily="2" charset="2"/>
              <a:buNone/>
            </a:pPr>
            <a:r>
              <a:rPr lang="en-GB" sz="1200" baseline="0" dirty="0">
                <a:latin typeface="Times New Roman" panose="02020603050405020304" pitchFamily="18" charset="0"/>
                <a:ea typeface="Times New Roman" panose="02020603050405020304" pitchFamily="18" charset="0"/>
              </a:rPr>
              <a:t>Implications to consider : Policy coherence issues e.g. digital trade/ partnerships modalities/ policies and strategies to tackle gender divide</a:t>
            </a:r>
            <a:endParaRPr lang="en-GB" sz="1200" dirty="0">
              <a:latin typeface="Times New Roman" panose="02020603050405020304" pitchFamily="18" charset="0"/>
              <a:ea typeface="Times New Roman" panose="02020603050405020304" pitchFamily="18" charset="0"/>
            </a:endParaRPr>
          </a:p>
          <a:p>
            <a:pPr marL="171450" indent="-171450">
              <a:lnSpc>
                <a:spcPct val="115000"/>
              </a:lnSpc>
              <a:spcAft>
                <a:spcPts val="500"/>
              </a:spcAft>
              <a:buFont typeface="Wingdings" panose="05000000000000000000" pitchFamily="2" charset="2"/>
              <a:buChar char=""/>
            </a:pPr>
            <a:endParaRPr lang="en-GB" sz="1200" dirty="0">
              <a:latin typeface="Times New Roman" panose="02020603050405020304" pitchFamily="18" charset="0"/>
            </a:endParaRPr>
          </a:p>
          <a:p>
            <a:pPr marL="0" indent="0">
              <a:lnSpc>
                <a:spcPct val="115000"/>
              </a:lnSpc>
              <a:spcAft>
                <a:spcPts val="500"/>
              </a:spcAft>
              <a:buFont typeface="Wingdings" panose="05000000000000000000" pitchFamily="2" charset="2"/>
              <a:buNone/>
            </a:pPr>
            <a:r>
              <a:rPr lang="en-GB" sz="1200" b="1" dirty="0">
                <a:latin typeface="Times New Roman" panose="02020603050405020304" pitchFamily="18" charset="0"/>
              </a:rPr>
              <a:t>DEV Co power dynamics shift</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China dominates the global development co-operation system. Accelerating the Digital Silk Road</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The Sino-Russian normative partnership strengthens.</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The Sino-Russian deliberate challenging of western norms and values within the multilateral system accelerates.</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The Global South’s middle power leadership rises.</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Private sector replaces the public sector in sustainable investing</a:t>
            </a:r>
          </a:p>
          <a:p>
            <a:pPr marL="0" indent="0">
              <a:lnSpc>
                <a:spcPct val="115000"/>
              </a:lnSpc>
              <a:spcAft>
                <a:spcPts val="500"/>
              </a:spcAft>
              <a:buFont typeface="Wingdings" panose="05000000000000000000" pitchFamily="2" charset="2"/>
              <a:buNone/>
            </a:pPr>
            <a:r>
              <a:rPr lang="en-GB" sz="1200" dirty="0">
                <a:latin typeface="Times New Roman" panose="02020603050405020304" pitchFamily="18" charset="0"/>
                <a:ea typeface="Times New Roman" panose="02020603050405020304" pitchFamily="18" charset="0"/>
              </a:rPr>
              <a:t>Strategic implications to consider: balance the domination</a:t>
            </a:r>
            <a:r>
              <a:rPr lang="en-GB" sz="1200" baseline="0" dirty="0">
                <a:latin typeface="Times New Roman" panose="02020603050405020304" pitchFamily="18" charset="0"/>
                <a:ea typeface="Times New Roman" panose="02020603050405020304" pitchFamily="18" charset="0"/>
              </a:rPr>
              <a:t> of China/ DAC narrative on development cooperation/ public or private support for sustainable development? Investing in social governance? </a:t>
            </a:r>
            <a:endParaRPr lang="en-GB" sz="1200" dirty="0">
              <a:latin typeface="Times New Roman" panose="02020603050405020304" pitchFamily="18" charset="0"/>
              <a:ea typeface="Times New Roman" panose="02020603050405020304" pitchFamily="18" charset="0"/>
            </a:endParaRPr>
          </a:p>
          <a:p>
            <a:pPr marL="0" indent="0">
              <a:lnSpc>
                <a:spcPct val="115000"/>
              </a:lnSpc>
              <a:spcAft>
                <a:spcPts val="500"/>
              </a:spcAft>
              <a:buFont typeface="Wingdings" panose="05000000000000000000" pitchFamily="2" charset="2"/>
              <a:buNone/>
            </a:pPr>
            <a:endParaRPr lang="en-GB" sz="1200" b="1" dirty="0">
              <a:solidFill>
                <a:srgbClr val="FFC000"/>
              </a:solidFill>
              <a:latin typeface="Times New Roman" panose="02020603050405020304" pitchFamily="18" charset="0"/>
            </a:endParaRPr>
          </a:p>
          <a:p>
            <a:pPr marL="0" indent="0">
              <a:lnSpc>
                <a:spcPct val="115000"/>
              </a:lnSpc>
              <a:spcAft>
                <a:spcPts val="500"/>
              </a:spcAft>
              <a:buFont typeface="Wingdings" panose="05000000000000000000" pitchFamily="2" charset="2"/>
              <a:buNone/>
            </a:pPr>
            <a:r>
              <a:rPr lang="en-GB" sz="1200" b="1" dirty="0">
                <a:solidFill>
                  <a:srgbClr val="FFC000"/>
                </a:solidFill>
              </a:rPr>
              <a:t>LOCALLY-LED DEVCO CULMINATES</a:t>
            </a:r>
            <a:endParaRPr lang="en-GB" sz="1200" dirty="0">
              <a:latin typeface="Times New Roman" panose="02020603050405020304" pitchFamily="18" charset="0"/>
              <a:ea typeface="Times New Roman" panose="02020603050405020304" pitchFamily="18" charset="0"/>
            </a:endParaRP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Globalization makes way for the regionalization</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Autonomous bioregions in food and energy emerge as the next logical cascade effect </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Localization rises</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State ownership rise</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Locally led development rises </a:t>
            </a:r>
          </a:p>
          <a:p>
            <a:pPr marL="171450" indent="-171450">
              <a:lnSpc>
                <a:spcPct val="115000"/>
              </a:lnSpc>
              <a:spcAft>
                <a:spcPts val="500"/>
              </a:spcAft>
              <a:buFont typeface="Wingdings" panose="05000000000000000000" pitchFamily="2" charset="2"/>
              <a:buChar char=""/>
            </a:pPr>
            <a:r>
              <a:rPr lang="en-GB" sz="1200" dirty="0">
                <a:latin typeface="Times New Roman" panose="02020603050405020304" pitchFamily="18" charset="0"/>
                <a:ea typeface="Times New Roman" panose="02020603050405020304" pitchFamily="18" charset="0"/>
              </a:rPr>
              <a:t>Production stays at home</a:t>
            </a:r>
          </a:p>
          <a:p>
            <a:pPr marL="0" indent="0">
              <a:lnSpc>
                <a:spcPct val="115000"/>
              </a:lnSpc>
              <a:spcAft>
                <a:spcPts val="500"/>
              </a:spcAft>
              <a:buFont typeface="Wingdings" panose="05000000000000000000" pitchFamily="2" charset="2"/>
              <a:buNone/>
            </a:pPr>
            <a:r>
              <a:rPr lang="en-GB" sz="1200" dirty="0">
                <a:latin typeface="Times New Roman" panose="02020603050405020304" pitchFamily="18" charset="0"/>
                <a:ea typeface="Times New Roman" panose="02020603050405020304" pitchFamily="18" charset="0"/>
              </a:rPr>
              <a:t>Strategic implications: Support a globalization –regionalism shift? Facilitate the transition to autonomous bioregions in food and energy in partner countries? Or support measures</a:t>
            </a:r>
            <a:r>
              <a:rPr lang="en-GB" sz="1200" baseline="0" dirty="0">
                <a:latin typeface="Times New Roman" panose="02020603050405020304" pitchFamily="18" charset="0"/>
                <a:ea typeface="Times New Roman" panose="02020603050405020304" pitchFamily="18" charset="0"/>
              </a:rPr>
              <a:t> to counteract “de-globalization” and weakening of global values chains? Prioritize Partnerships with CS actors?</a:t>
            </a:r>
            <a:endParaRPr lang="en-GB" sz="1200" dirty="0">
              <a:latin typeface="Times New Roman" panose="02020603050405020304" pitchFamily="18" charset="0"/>
              <a:ea typeface="Times New Roman" panose="02020603050405020304" pitchFamily="18" charset="0"/>
            </a:endParaRPr>
          </a:p>
          <a:p>
            <a:pPr marL="171450" indent="-171450">
              <a:lnSpc>
                <a:spcPct val="115000"/>
              </a:lnSpc>
              <a:spcAft>
                <a:spcPts val="500"/>
              </a:spcAft>
              <a:buFont typeface="Wingdings" panose="05000000000000000000" pitchFamily="2" charset="2"/>
              <a:buChar char=""/>
            </a:pPr>
            <a:endParaRPr lang="en-GB" sz="1200" dirty="0">
              <a:latin typeface="Times New Roman" panose="02020603050405020304" pitchFamily="18" charset="0"/>
              <a:ea typeface="Times New Roman" panose="02020603050405020304" pitchFamily="18" charset="0"/>
            </a:endParaRPr>
          </a:p>
          <a:p>
            <a:pPr algn="l">
              <a:lnSpc>
                <a:spcPct val="107000"/>
              </a:lnSpc>
            </a:pPr>
            <a:r>
              <a:rPr lang="en-GB" sz="1200" b="1" dirty="0">
                <a:solidFill>
                  <a:schemeClr val="accent3">
                    <a:lumMod val="50000"/>
                  </a:schemeClr>
                </a:solidFill>
              </a:rPr>
              <a:t>A NEW DEVCO GLOBAL </a:t>
            </a:r>
            <a:r>
              <a:rPr lang="en-GB" sz="1200" b="1" baseline="0" dirty="0">
                <a:solidFill>
                  <a:schemeClr val="accent3">
                    <a:lumMod val="50000"/>
                  </a:schemeClr>
                </a:solidFill>
              </a:rPr>
              <a:t> </a:t>
            </a:r>
            <a:r>
              <a:rPr lang="en-GB" sz="1200" b="1" dirty="0">
                <a:solidFill>
                  <a:schemeClr val="accent3">
                    <a:lumMod val="50000"/>
                  </a:schemeClr>
                </a:solidFill>
              </a:rPr>
              <a:t>ARCHITECTURE TAKES ROOTS</a:t>
            </a:r>
          </a:p>
          <a:p>
            <a:pPr marL="171450" indent="-171450">
              <a:lnSpc>
                <a:spcPct val="115000"/>
              </a:lnSpc>
              <a:spcAft>
                <a:spcPts val="500"/>
              </a:spcAft>
              <a:buFont typeface="Wingdings" panose="05000000000000000000" pitchFamily="2" charset="2"/>
              <a:buChar char=""/>
            </a:pPr>
            <a:r>
              <a:rPr lang="en-GB" sz="1200" dirty="0"/>
              <a:t>The number of Global South voices amongst civil society that question the current global development narrative grows significantly.</a:t>
            </a:r>
          </a:p>
          <a:p>
            <a:pPr marL="171450" indent="-171450">
              <a:lnSpc>
                <a:spcPct val="115000"/>
              </a:lnSpc>
              <a:spcAft>
                <a:spcPts val="500"/>
              </a:spcAft>
              <a:buFont typeface="Wingdings" panose="05000000000000000000" pitchFamily="2" charset="2"/>
              <a:buChar char=""/>
            </a:pPr>
            <a:r>
              <a:rPr lang="en-GB" sz="1200" dirty="0"/>
              <a:t>The call for reparations grows louder.</a:t>
            </a:r>
          </a:p>
          <a:p>
            <a:pPr marL="171450" indent="-171450">
              <a:lnSpc>
                <a:spcPct val="115000"/>
              </a:lnSpc>
              <a:spcAft>
                <a:spcPts val="500"/>
              </a:spcAft>
              <a:buFont typeface="Wingdings" panose="05000000000000000000" pitchFamily="2" charset="2"/>
              <a:buChar char=""/>
            </a:pPr>
            <a:r>
              <a:rPr lang="en-GB" sz="1200" dirty="0"/>
              <a:t>The movement #</a:t>
            </a:r>
            <a:r>
              <a:rPr lang="en-GB" sz="1200" dirty="0" err="1"/>
              <a:t>ShiftThePower</a:t>
            </a:r>
            <a:r>
              <a:rPr lang="en-GB" sz="1200" dirty="0"/>
              <a:t> gains traction.</a:t>
            </a:r>
          </a:p>
          <a:p>
            <a:pPr marL="171450" indent="-171450">
              <a:lnSpc>
                <a:spcPct val="115000"/>
              </a:lnSpc>
              <a:spcAft>
                <a:spcPts val="500"/>
              </a:spcAft>
              <a:buFont typeface="Wingdings" panose="05000000000000000000" pitchFamily="2" charset="2"/>
              <a:buChar char=""/>
            </a:pPr>
            <a:r>
              <a:rPr lang="en-GB" sz="1200" dirty="0"/>
              <a:t>Philanthropy actively begins to support social movements.</a:t>
            </a:r>
          </a:p>
          <a:p>
            <a:pPr marL="171450" indent="-171450">
              <a:lnSpc>
                <a:spcPct val="115000"/>
              </a:lnSpc>
              <a:spcAft>
                <a:spcPts val="500"/>
              </a:spcAft>
              <a:buFont typeface="Wingdings" panose="05000000000000000000" pitchFamily="2" charset="2"/>
              <a:buChar char=""/>
            </a:pPr>
            <a:r>
              <a:rPr lang="en-GB" sz="1200" dirty="0"/>
              <a:t>The concept of humanitarianism gains traction.</a:t>
            </a:r>
          </a:p>
          <a:p>
            <a:pPr marL="171450" indent="-171450">
              <a:lnSpc>
                <a:spcPct val="115000"/>
              </a:lnSpc>
              <a:spcAft>
                <a:spcPts val="500"/>
              </a:spcAft>
              <a:buFont typeface="Wingdings" panose="05000000000000000000" pitchFamily="2" charset="2"/>
              <a:buChar char=""/>
            </a:pPr>
            <a:r>
              <a:rPr lang="en-GB" sz="1200" dirty="0"/>
              <a:t>The concept of Global Public Investment (GPI) gains traction. </a:t>
            </a:r>
          </a:p>
          <a:p>
            <a:pPr marL="171450" indent="-171450">
              <a:lnSpc>
                <a:spcPct val="115000"/>
              </a:lnSpc>
              <a:spcAft>
                <a:spcPts val="500"/>
              </a:spcAft>
              <a:buFont typeface="Wingdings" panose="05000000000000000000" pitchFamily="2" charset="2"/>
              <a:buChar char=""/>
            </a:pPr>
            <a:r>
              <a:rPr lang="en-GB" sz="1200" dirty="0"/>
              <a:t>Countries that deploy advanced AI surveillance tools to monitor, track and </a:t>
            </a:r>
            <a:r>
              <a:rPr lang="en-GB" sz="1200" dirty="0" err="1"/>
              <a:t>surveil</a:t>
            </a:r>
            <a:r>
              <a:rPr lang="en-GB" sz="1200" dirty="0"/>
              <a:t> citizens significantly increase.</a:t>
            </a:r>
          </a:p>
          <a:p>
            <a:pPr marL="0" indent="0">
              <a:lnSpc>
                <a:spcPct val="115000"/>
              </a:lnSpc>
              <a:spcAft>
                <a:spcPts val="500"/>
              </a:spcAft>
              <a:buFont typeface="Wingdings" panose="05000000000000000000" pitchFamily="2" charset="2"/>
              <a:buNone/>
            </a:pPr>
            <a:r>
              <a:rPr lang="en-GB" sz="1200" dirty="0">
                <a:hlinkClick r:id="rId3"/>
              </a:rPr>
              <a:t>Policy</a:t>
            </a:r>
            <a:r>
              <a:rPr lang="en-GB" sz="1200" baseline="0" dirty="0">
                <a:hlinkClick r:id="rId3"/>
              </a:rPr>
              <a:t> </a:t>
            </a:r>
            <a:r>
              <a:rPr lang="en-GB" sz="1200" baseline="0" dirty="0" err="1">
                <a:hlinkClick r:id="rId3"/>
              </a:rPr>
              <a:t>inplications</a:t>
            </a:r>
            <a:r>
              <a:rPr lang="en-GB" sz="1200" baseline="0" dirty="0">
                <a:hlinkClick r:id="rId3"/>
              </a:rPr>
              <a:t>: Global Public Investment or 2030 Agenda? </a:t>
            </a:r>
            <a:endParaRPr lang="en-GB" sz="1200" dirty="0">
              <a:hlinkClick r:id="rId3"/>
            </a:endParaRPr>
          </a:p>
          <a:p>
            <a:pPr marL="0" indent="0">
              <a:lnSpc>
                <a:spcPct val="115000"/>
              </a:lnSpc>
              <a:spcAft>
                <a:spcPts val="500"/>
              </a:spcAft>
              <a:buFont typeface="Wingdings" panose="05000000000000000000" pitchFamily="2" charset="2"/>
              <a:buNone/>
            </a:pPr>
            <a:endParaRPr lang="en-GB" sz="1200" dirty="0"/>
          </a:p>
          <a:p>
            <a:endParaRPr lang="en-GB" dirty="0"/>
          </a:p>
        </p:txBody>
      </p:sp>
      <p:sp>
        <p:nvSpPr>
          <p:cNvPr id="4" name="Slide Number Placeholder 3"/>
          <p:cNvSpPr>
            <a:spLocks noGrp="1"/>
          </p:cNvSpPr>
          <p:nvPr>
            <p:ph type="sldNum" sz="quarter" idx="10"/>
          </p:nvPr>
        </p:nvSpPr>
        <p:spPr/>
        <p:txBody>
          <a:bodyPr/>
          <a:lstStyle/>
          <a:p>
            <a:fld id="{9C3F0A9B-8596-4C3B-BC73-614AD39B779A}" type="slidenum">
              <a:rPr lang="en-GB" smtClean="0"/>
              <a:t>15</a:t>
            </a:fld>
            <a:endParaRPr lang="en-GB"/>
          </a:p>
        </p:txBody>
      </p:sp>
    </p:spTree>
    <p:extLst>
      <p:ext uri="{BB962C8B-B14F-4D97-AF65-F5344CB8AC3E}">
        <p14:creationId xmlns:p14="http://schemas.microsoft.com/office/powerpoint/2010/main" val="306673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6833B-C9CA-4C9F-A4A0-856CF2614F84}" type="slidenum">
              <a:rPr lang="en-GB" smtClean="0"/>
              <a:t>18</a:t>
            </a:fld>
            <a:endParaRPr lang="en-GB"/>
          </a:p>
        </p:txBody>
      </p:sp>
    </p:spTree>
    <p:extLst>
      <p:ext uri="{BB962C8B-B14F-4D97-AF65-F5344CB8AC3E}">
        <p14:creationId xmlns:p14="http://schemas.microsoft.com/office/powerpoint/2010/main" val="303754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6833B-C9CA-4C9F-A4A0-856CF2614F84}" type="slidenum">
              <a:rPr lang="en-GB" smtClean="0"/>
              <a:t>19</a:t>
            </a:fld>
            <a:endParaRPr lang="en-GB"/>
          </a:p>
        </p:txBody>
      </p:sp>
    </p:spTree>
    <p:extLst>
      <p:ext uri="{BB962C8B-B14F-4D97-AF65-F5344CB8AC3E}">
        <p14:creationId xmlns:p14="http://schemas.microsoft.com/office/powerpoint/2010/main" val="4270991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a:ln/>
        </p:spPr>
      </p:sp>
      <p:sp>
        <p:nvSpPr>
          <p:cNvPr id="47107" name="Platshållare för anteckningar 2"/>
          <p:cNvSpPr>
            <a:spLocks noGrp="1"/>
          </p:cNvSpPr>
          <p:nvPr>
            <p:ph type="body" idx="1"/>
          </p:nvPr>
        </p:nvSpPr>
        <p:spPr>
          <a:noFill/>
        </p:spPr>
        <p:txBody>
          <a:bodyPr/>
          <a:lstStyle/>
          <a:p>
            <a:endParaRPr lang="sv-SE" altLang="sv-SE" dirty="0"/>
          </a:p>
        </p:txBody>
      </p:sp>
      <p:sp>
        <p:nvSpPr>
          <p:cNvPr id="47108" name="Platshållare för bildnummer 3"/>
          <p:cNvSpPr>
            <a:spLocks noGrp="1"/>
          </p:cNvSpPr>
          <p:nvPr>
            <p:ph type="sldNum" sz="quarter" idx="5"/>
          </p:nvPr>
        </p:nvSpPr>
        <p:spPr>
          <a:noFill/>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B212A1C2-CB7B-43D2-9488-5833D6166867}" type="slidenum">
              <a:rPr lang="en-GB" altLang="sv-SE" smtClean="0"/>
              <a:pPr/>
              <a:t>20</a:t>
            </a:fld>
            <a:endParaRPr lang="en-GB" altLang="sv-SE"/>
          </a:p>
        </p:txBody>
      </p:sp>
    </p:spTree>
    <p:extLst>
      <p:ext uri="{BB962C8B-B14F-4D97-AF65-F5344CB8AC3E}">
        <p14:creationId xmlns:p14="http://schemas.microsoft.com/office/powerpoint/2010/main" val="1023468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a:ln/>
        </p:spPr>
      </p:sp>
      <p:sp>
        <p:nvSpPr>
          <p:cNvPr id="47107" name="Platshållare för anteckningar 2"/>
          <p:cNvSpPr>
            <a:spLocks noGrp="1"/>
          </p:cNvSpPr>
          <p:nvPr>
            <p:ph type="body" idx="1"/>
          </p:nvPr>
        </p:nvSpPr>
        <p:spPr>
          <a:noFill/>
        </p:spPr>
        <p:txBody>
          <a:bodyPr/>
          <a:lstStyle/>
          <a:p>
            <a:endParaRPr lang="sv-SE" altLang="sv-SE" dirty="0"/>
          </a:p>
        </p:txBody>
      </p:sp>
      <p:sp>
        <p:nvSpPr>
          <p:cNvPr id="47108" name="Platshållare för bildnummer 3"/>
          <p:cNvSpPr>
            <a:spLocks noGrp="1"/>
          </p:cNvSpPr>
          <p:nvPr>
            <p:ph type="sldNum" sz="quarter" idx="5"/>
          </p:nvPr>
        </p:nvSpPr>
        <p:spPr>
          <a:noFill/>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B212A1C2-CB7B-43D2-9488-5833D6166867}" type="slidenum">
              <a:rPr lang="en-GB" altLang="sv-SE" smtClean="0"/>
              <a:pPr/>
              <a:t>21</a:t>
            </a:fld>
            <a:endParaRPr lang="en-GB" altLang="sv-SE"/>
          </a:p>
        </p:txBody>
      </p:sp>
    </p:spTree>
    <p:extLst>
      <p:ext uri="{BB962C8B-B14F-4D97-AF65-F5344CB8AC3E}">
        <p14:creationId xmlns:p14="http://schemas.microsoft.com/office/powerpoint/2010/main" val="353368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a:ln/>
        </p:spPr>
      </p:sp>
      <p:sp>
        <p:nvSpPr>
          <p:cNvPr id="47107" name="Platshållare för anteckningar 2"/>
          <p:cNvSpPr>
            <a:spLocks noGrp="1"/>
          </p:cNvSpPr>
          <p:nvPr>
            <p:ph type="body" idx="1"/>
          </p:nvPr>
        </p:nvSpPr>
        <p:spPr>
          <a:noFill/>
        </p:spPr>
        <p:txBody>
          <a:bodyPr/>
          <a:lstStyle/>
          <a:p>
            <a:endParaRPr lang="sv-SE" altLang="sv-SE" dirty="0"/>
          </a:p>
        </p:txBody>
      </p:sp>
      <p:sp>
        <p:nvSpPr>
          <p:cNvPr id="47108" name="Platshållare för bildnummer 3"/>
          <p:cNvSpPr>
            <a:spLocks noGrp="1"/>
          </p:cNvSpPr>
          <p:nvPr>
            <p:ph type="sldNum" sz="quarter" idx="5"/>
          </p:nvPr>
        </p:nvSpPr>
        <p:spPr>
          <a:noFill/>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B212A1C2-CB7B-43D2-9488-5833D6166867}" type="slidenum">
              <a:rPr lang="en-GB" altLang="sv-SE" smtClean="0"/>
              <a:pPr/>
              <a:t>22</a:t>
            </a:fld>
            <a:endParaRPr lang="en-GB" altLang="sv-SE"/>
          </a:p>
        </p:txBody>
      </p:sp>
    </p:spTree>
    <p:extLst>
      <p:ext uri="{BB962C8B-B14F-4D97-AF65-F5344CB8AC3E}">
        <p14:creationId xmlns:p14="http://schemas.microsoft.com/office/powerpoint/2010/main" val="3756928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a:ln/>
        </p:spPr>
      </p:sp>
      <p:sp>
        <p:nvSpPr>
          <p:cNvPr id="47107" name="Platshållare för anteckningar 2"/>
          <p:cNvSpPr>
            <a:spLocks noGrp="1"/>
          </p:cNvSpPr>
          <p:nvPr>
            <p:ph type="body" idx="1"/>
          </p:nvPr>
        </p:nvSpPr>
        <p:spPr>
          <a:noFill/>
        </p:spPr>
        <p:txBody>
          <a:bodyPr/>
          <a:lstStyle/>
          <a:p>
            <a:endParaRPr lang="sv-SE" altLang="sv-SE" dirty="0"/>
          </a:p>
        </p:txBody>
      </p:sp>
      <p:sp>
        <p:nvSpPr>
          <p:cNvPr id="47108" name="Platshållare för bildnummer 3"/>
          <p:cNvSpPr>
            <a:spLocks noGrp="1"/>
          </p:cNvSpPr>
          <p:nvPr>
            <p:ph type="sldNum" sz="quarter" idx="5"/>
          </p:nvPr>
        </p:nvSpPr>
        <p:spPr>
          <a:noFill/>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B212A1C2-CB7B-43D2-9488-5833D6166867}" type="slidenum">
              <a:rPr lang="en-GB" altLang="sv-SE" smtClean="0"/>
              <a:pPr/>
              <a:t>23</a:t>
            </a:fld>
            <a:endParaRPr lang="en-GB" altLang="sv-SE"/>
          </a:p>
        </p:txBody>
      </p:sp>
    </p:spTree>
    <p:extLst>
      <p:ext uri="{BB962C8B-B14F-4D97-AF65-F5344CB8AC3E}">
        <p14:creationId xmlns:p14="http://schemas.microsoft.com/office/powerpoint/2010/main" val="4207217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E2BF1FE6-CF84-4D99-9878-1898979F68D9}" type="slidenum">
              <a:rPr lang="en-GB" smtClean="0"/>
              <a:pPr/>
              <a:t>24</a:t>
            </a:fld>
            <a:endParaRPr lang="en-GB"/>
          </a:p>
        </p:txBody>
      </p:sp>
    </p:spTree>
    <p:extLst>
      <p:ext uri="{BB962C8B-B14F-4D97-AF65-F5344CB8AC3E}">
        <p14:creationId xmlns:p14="http://schemas.microsoft.com/office/powerpoint/2010/main" val="245642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914580-53E3-498E-801C-FE992AE28D4E}" type="slidenum">
              <a:rPr lang="en-GB" smtClean="0"/>
              <a:t>27</a:t>
            </a:fld>
            <a:endParaRPr lang="en-GB"/>
          </a:p>
        </p:txBody>
      </p:sp>
    </p:spTree>
    <p:extLst>
      <p:ext uri="{BB962C8B-B14F-4D97-AF65-F5344CB8AC3E}">
        <p14:creationId xmlns:p14="http://schemas.microsoft.com/office/powerpoint/2010/main" val="363435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OECD has long been a champion of the use of strategic foresight to inform and improve public policy. Pioneering futures work by the OECD in the 1960s and 1970s included significant efforts to explore alternative scenarios for the economy and environment, societal change, development, and international collaboration. This work laid the foundation for the creation of the International Futures </a:t>
            </a:r>
            <a:r>
              <a:rPr lang="en-US" dirty="0" err="1"/>
              <a:t>Programme</a:t>
            </a:r>
            <a:r>
              <a:rPr lang="en-US" dirty="0"/>
              <a:t> in 1990, which aimed to help decision makers in government and industry assess the economic, social and technological trends shaping the future. This involved conducting influential Global Scenarios 2035: Exploring implications for the future of global collaboration and the OECD  9 GLOBAL SCENARIOS 2035 © OECD 2021 foresight studies in areas of common global concern, and led to the establishment of important new areas of work for the </a:t>
            </a:r>
            <a:r>
              <a:rPr lang="en-US" dirty="0" err="1"/>
              <a:t>Organisation</a:t>
            </a:r>
            <a:r>
              <a:rPr lang="en-US" dirty="0"/>
              <a:t>. Over the past decade, the OECD has expanded foresight practices across many areas of its mandate. Significant foresight and futures-focused initiatives have supported the work of many directorates and committees, including in development and development co-operation, education, employment, environment, migration, cities and rural areas, policy innovation, science and technology, tax, tourism, transport and many others. Further embedding foresight practices such as horizon-scanning and scenarios development can benefit all areas of policy analysis and advice. This will be particularly important to ensure the viability of COVID-19 recovery plans and investments.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02C68-6C99-4395-9069-F78E38276A1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85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do</a:t>
            </a:r>
            <a:r>
              <a:rPr lang="en-CA" baseline="0" dirty="0"/>
              <a:t> organisations use foresight?</a:t>
            </a:r>
          </a:p>
          <a:p>
            <a:endParaRPr lang="en-CA" baseline="0" dirty="0"/>
          </a:p>
          <a:p>
            <a:r>
              <a:rPr lang="en-GB" sz="1200" kern="1200" dirty="0">
                <a:solidFill>
                  <a:schemeClr val="tx1"/>
                </a:solidFill>
                <a:effectLst/>
                <a:latin typeface="+mn-lt"/>
                <a:ea typeface="+mn-ea"/>
                <a:cs typeface="+mn-cs"/>
              </a:rPr>
              <a:t>Foresight can support organisations in designing </a:t>
            </a:r>
            <a:r>
              <a:rPr lang="en-GB" sz="1200" b="1" kern="1200" dirty="0">
                <a:solidFill>
                  <a:schemeClr val="tx1"/>
                </a:solidFill>
                <a:effectLst/>
                <a:latin typeface="+mn-lt"/>
                <a:ea typeface="+mn-ea"/>
                <a:cs typeface="+mn-cs"/>
              </a:rPr>
              <a:t>more resilient, agile and adaptive strategies</a:t>
            </a:r>
            <a:r>
              <a:rPr lang="en-GB" sz="1200" kern="1200" dirty="0">
                <a:solidFill>
                  <a:schemeClr val="tx1"/>
                </a:solidFill>
                <a:effectLst/>
                <a:latin typeface="+mn-lt"/>
                <a:ea typeface="+mn-ea"/>
                <a:cs typeface="+mn-cs"/>
              </a:rPr>
              <a:t> through: </a:t>
            </a:r>
          </a:p>
          <a:p>
            <a:pPr lvl="0"/>
            <a:r>
              <a:rPr lang="en-GB" sz="1200" b="1" kern="1200" dirty="0">
                <a:solidFill>
                  <a:schemeClr val="tx1"/>
                </a:solidFill>
                <a:effectLst/>
                <a:latin typeface="+mn-lt"/>
                <a:ea typeface="+mn-ea"/>
                <a:cs typeface="+mn-cs"/>
              </a:rPr>
              <a:t>Better anticipation</a:t>
            </a:r>
            <a:r>
              <a:rPr lang="en-GB" sz="1200" kern="1200" dirty="0">
                <a:solidFill>
                  <a:schemeClr val="tx1"/>
                </a:solidFill>
                <a:effectLst/>
                <a:latin typeface="+mn-lt"/>
                <a:ea typeface="+mn-ea"/>
                <a:cs typeface="+mn-cs"/>
              </a:rPr>
              <a:t>: identifying changes that could emerge in the future and new opportunities and challenges for policy-making </a:t>
            </a:r>
          </a:p>
          <a:p>
            <a:pPr lvl="0"/>
            <a:r>
              <a:rPr lang="en-GB" sz="1200" b="1" kern="1200" dirty="0">
                <a:solidFill>
                  <a:schemeClr val="tx1"/>
                </a:solidFill>
                <a:effectLst/>
                <a:latin typeface="+mn-lt"/>
                <a:ea typeface="+mn-ea"/>
                <a:cs typeface="+mn-cs"/>
              </a:rPr>
              <a:t>Future-proofing</a:t>
            </a:r>
            <a:r>
              <a:rPr lang="en-GB" sz="1200" kern="1200" dirty="0">
                <a:solidFill>
                  <a:schemeClr val="tx1"/>
                </a:solidFill>
                <a:effectLst/>
                <a:latin typeface="+mn-lt"/>
                <a:ea typeface="+mn-ea"/>
                <a:cs typeface="+mn-cs"/>
              </a:rPr>
              <a:t>: using a range of plausible future scenarios to stress-test existing strategies </a:t>
            </a:r>
          </a:p>
          <a:p>
            <a:pPr lvl="0"/>
            <a:r>
              <a:rPr lang="en-GB" sz="1200" b="1" kern="1200" dirty="0">
                <a:solidFill>
                  <a:schemeClr val="tx1"/>
                </a:solidFill>
                <a:effectLst/>
                <a:latin typeface="+mn-lt"/>
                <a:ea typeface="+mn-ea"/>
                <a:cs typeface="+mn-cs"/>
              </a:rPr>
              <a:t>Policy innovation</a:t>
            </a:r>
            <a:r>
              <a:rPr lang="en-GB" sz="1200" kern="1200" dirty="0">
                <a:solidFill>
                  <a:schemeClr val="tx1"/>
                </a:solidFill>
                <a:effectLst/>
                <a:latin typeface="+mn-lt"/>
                <a:ea typeface="+mn-ea"/>
                <a:cs typeface="+mn-cs"/>
              </a:rPr>
              <a:t>: developing new ideas and identifying policies that are robust across a range of futures </a:t>
            </a:r>
          </a:p>
          <a:p>
            <a:endParaRPr lang="en-GB" dirty="0"/>
          </a:p>
        </p:txBody>
      </p:sp>
      <p:sp>
        <p:nvSpPr>
          <p:cNvPr id="4" name="Slide Number Placeholder 3"/>
          <p:cNvSpPr>
            <a:spLocks noGrp="1"/>
          </p:cNvSpPr>
          <p:nvPr>
            <p:ph type="sldNum" sz="quarter" idx="10"/>
          </p:nvPr>
        </p:nvSpPr>
        <p:spPr/>
        <p:txBody>
          <a:bodyPr/>
          <a:lstStyle/>
          <a:p>
            <a:fld id="{BEF02C68-6C99-4395-9069-F78E38276A14}" type="slidenum">
              <a:rPr lang="en-GB" smtClean="0"/>
              <a:t>4</a:t>
            </a:fld>
            <a:endParaRPr lang="en-GB"/>
          </a:p>
        </p:txBody>
      </p:sp>
    </p:spTree>
    <p:extLst>
      <p:ext uri="{BB962C8B-B14F-4D97-AF65-F5344CB8AC3E}">
        <p14:creationId xmlns:p14="http://schemas.microsoft.com/office/powerpoint/2010/main" val="330747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do</a:t>
            </a:r>
            <a:r>
              <a:rPr lang="en-CA" baseline="0" dirty="0"/>
              <a:t> organisations use foresight?</a:t>
            </a:r>
          </a:p>
          <a:p>
            <a:endParaRPr lang="en-CA" baseline="0" dirty="0"/>
          </a:p>
          <a:p>
            <a:r>
              <a:rPr lang="en-GB" sz="1200" kern="1200" dirty="0">
                <a:solidFill>
                  <a:schemeClr val="tx1"/>
                </a:solidFill>
                <a:effectLst/>
                <a:latin typeface="+mn-lt"/>
                <a:ea typeface="+mn-ea"/>
                <a:cs typeface="+mn-cs"/>
              </a:rPr>
              <a:t>Foresight can support organisations in designing </a:t>
            </a:r>
            <a:r>
              <a:rPr lang="en-GB" sz="1200" b="1" kern="1200" dirty="0">
                <a:solidFill>
                  <a:schemeClr val="tx1"/>
                </a:solidFill>
                <a:effectLst/>
                <a:latin typeface="+mn-lt"/>
                <a:ea typeface="+mn-ea"/>
                <a:cs typeface="+mn-cs"/>
              </a:rPr>
              <a:t>more resilient, agile and adaptive strategies</a:t>
            </a:r>
            <a:r>
              <a:rPr lang="en-GB" sz="1200" kern="1200" dirty="0">
                <a:solidFill>
                  <a:schemeClr val="tx1"/>
                </a:solidFill>
                <a:effectLst/>
                <a:latin typeface="+mn-lt"/>
                <a:ea typeface="+mn-ea"/>
                <a:cs typeface="+mn-cs"/>
              </a:rPr>
              <a:t> through: </a:t>
            </a:r>
          </a:p>
          <a:p>
            <a:pPr lvl="0"/>
            <a:r>
              <a:rPr lang="en-GB" sz="1200" b="1" kern="1200" dirty="0">
                <a:solidFill>
                  <a:schemeClr val="tx1"/>
                </a:solidFill>
                <a:effectLst/>
                <a:latin typeface="+mn-lt"/>
                <a:ea typeface="+mn-ea"/>
                <a:cs typeface="+mn-cs"/>
              </a:rPr>
              <a:t>Better anticipation</a:t>
            </a:r>
            <a:r>
              <a:rPr lang="en-GB" sz="1200" kern="1200" dirty="0">
                <a:solidFill>
                  <a:schemeClr val="tx1"/>
                </a:solidFill>
                <a:effectLst/>
                <a:latin typeface="+mn-lt"/>
                <a:ea typeface="+mn-ea"/>
                <a:cs typeface="+mn-cs"/>
              </a:rPr>
              <a:t>: identifying changes that could emerge in the future and new opportunities and challenges for policy-making </a:t>
            </a:r>
          </a:p>
          <a:p>
            <a:pPr lvl="0"/>
            <a:r>
              <a:rPr lang="en-GB" sz="1200" b="1" kern="1200" dirty="0">
                <a:solidFill>
                  <a:schemeClr val="tx1"/>
                </a:solidFill>
                <a:effectLst/>
                <a:latin typeface="+mn-lt"/>
                <a:ea typeface="+mn-ea"/>
                <a:cs typeface="+mn-cs"/>
              </a:rPr>
              <a:t>Future-proofing</a:t>
            </a:r>
            <a:r>
              <a:rPr lang="en-GB" sz="1200" kern="1200" dirty="0">
                <a:solidFill>
                  <a:schemeClr val="tx1"/>
                </a:solidFill>
                <a:effectLst/>
                <a:latin typeface="+mn-lt"/>
                <a:ea typeface="+mn-ea"/>
                <a:cs typeface="+mn-cs"/>
              </a:rPr>
              <a:t>: using a range of plausible future scenarios to stress-test existing strategies </a:t>
            </a:r>
          </a:p>
          <a:p>
            <a:pPr lvl="0"/>
            <a:r>
              <a:rPr lang="en-GB" sz="1200" b="1" kern="1200" dirty="0">
                <a:solidFill>
                  <a:schemeClr val="tx1"/>
                </a:solidFill>
                <a:effectLst/>
                <a:latin typeface="+mn-lt"/>
                <a:ea typeface="+mn-ea"/>
                <a:cs typeface="+mn-cs"/>
              </a:rPr>
              <a:t>Policy innovation</a:t>
            </a:r>
            <a:r>
              <a:rPr lang="en-GB" sz="1200" kern="1200" dirty="0">
                <a:solidFill>
                  <a:schemeClr val="tx1"/>
                </a:solidFill>
                <a:effectLst/>
                <a:latin typeface="+mn-lt"/>
                <a:ea typeface="+mn-ea"/>
                <a:cs typeface="+mn-cs"/>
              </a:rPr>
              <a:t>: developing new ideas and identifying policies that are robust across a range of futures </a:t>
            </a:r>
          </a:p>
          <a:p>
            <a:pPr lvl="0"/>
            <a:endParaRPr lang="en-US" dirty="0"/>
          </a:p>
          <a:p>
            <a:pPr lvl="0"/>
            <a:r>
              <a:rPr lang="en-US" dirty="0"/>
              <a:t>ONE way to inform good decisions</a:t>
            </a:r>
            <a:endParaRPr lang="en-GB" dirty="0"/>
          </a:p>
          <a:p>
            <a:pPr lvl="0"/>
            <a:r>
              <a:rPr lang="en-US" dirty="0"/>
              <a:t>Questioning what we expect</a:t>
            </a:r>
          </a:p>
          <a:p>
            <a:pPr lvl="0"/>
            <a:r>
              <a:rPr lang="en-US" dirty="0"/>
              <a:t>Testing if hopes are realistic </a:t>
            </a:r>
            <a:endParaRPr lang="en-GB" dirty="0"/>
          </a:p>
          <a:p>
            <a:pPr lvl="0"/>
            <a:r>
              <a:rPr lang="en-US" dirty="0" err="1"/>
              <a:t>Organised</a:t>
            </a:r>
            <a:r>
              <a:rPr lang="en-US" dirty="0"/>
              <a:t> and systematic process to engage with uncertainty</a:t>
            </a:r>
          </a:p>
          <a:p>
            <a:r>
              <a:rPr lang="en-US" dirty="0"/>
              <a:t>Collective intelligence, knowledge creation process that uses the future(s)</a:t>
            </a:r>
            <a:r>
              <a:rPr lang="en-GB" dirty="0"/>
              <a:t> </a:t>
            </a:r>
          </a:p>
          <a:p>
            <a:endParaRPr lang="en-GB" sz="1200" b="1" u="sng"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DAC Program of Work and Budget - PWB 2021/2022</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2.14. </a:t>
            </a:r>
            <a:r>
              <a:rPr lang="en-GB" sz="1200" b="1" kern="1200" dirty="0">
                <a:solidFill>
                  <a:schemeClr val="tx1"/>
                </a:solidFill>
                <a:effectLst/>
                <a:latin typeface="+mn-lt"/>
                <a:ea typeface="+mn-ea"/>
                <a:cs typeface="+mn-cs"/>
              </a:rPr>
              <a:t>Foresight Community of Practice</a:t>
            </a:r>
            <a:r>
              <a:rPr lang="en-GB" sz="1200" kern="1200" dirty="0">
                <a:solidFill>
                  <a:schemeClr val="tx1"/>
                </a:solidFill>
                <a:effectLst/>
                <a:latin typeface="+mn-lt"/>
                <a:ea typeface="+mn-ea"/>
                <a:cs typeface="+mn-cs"/>
              </a:rPr>
              <a:t>: Policy Papers; policy brief on emerging trends, including cascading impacts from Covid-19, DAC friends of Foresight Community meetings to support members in advancing foresight and strategic thinking for effective development cooperation.</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Expected Outcome</a:t>
            </a:r>
            <a:r>
              <a:rPr lang="en-GB" sz="1200" kern="1200" dirty="0">
                <a:solidFill>
                  <a:schemeClr val="tx1"/>
                </a:solidFill>
                <a:effectLst/>
                <a:latin typeface="+mn-lt"/>
                <a:ea typeface="+mn-ea"/>
                <a:cs typeface="+mn-cs"/>
              </a:rPr>
              <a:t>: Development co-operation and sharing of systems and practices leading to more effective, resilient approaches, rooted in anticipatory policymaking and subsequent actions, and informed by futures thinking and strategic foresight, including the use of such tools as scenario planning, horizon scanning of emerging trends, risk analysis and optimising development opportunities.</a:t>
            </a:r>
          </a:p>
          <a:p>
            <a:r>
              <a:rPr lang="en-GB" sz="1200" i="1" u="sng" kern="1200" dirty="0">
                <a:solidFill>
                  <a:schemeClr val="tx1"/>
                </a:solidFill>
                <a:effectLst/>
                <a:latin typeface="+mn-lt"/>
                <a:ea typeface="+mn-ea"/>
                <a:cs typeface="+mn-cs"/>
              </a:rPr>
              <a:t>Intermediate Outputs</a:t>
            </a:r>
            <a:r>
              <a:rPr lang="en-GB" sz="1200" kern="1200" dirty="0">
                <a:solidFill>
                  <a:schemeClr val="tx1"/>
                </a:solidFill>
                <a:effectLst/>
                <a:latin typeface="+mn-lt"/>
                <a:ea typeface="+mn-ea"/>
                <a:cs typeface="+mn-cs"/>
              </a:rPr>
              <a:t>: Policy Papers; policy brief on emerging trends, including cascading impacts from Covid-19, DAC friends of Foresight Community meetings to support members in advancing foresight and strategic thinking for effective development co-operation. </a:t>
            </a:r>
          </a:p>
          <a:p>
            <a:r>
              <a:rPr lang="en-GB" sz="1200" b="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DAC PWB Covid-19 Package</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Expected Outcome</a:t>
            </a:r>
            <a:r>
              <a:rPr lang="en-GB" sz="1200" kern="1200" dirty="0">
                <a:solidFill>
                  <a:schemeClr val="tx1"/>
                </a:solidFill>
                <a:effectLst/>
                <a:latin typeface="+mn-lt"/>
                <a:ea typeface="+mn-ea"/>
                <a:cs typeface="+mn-cs"/>
              </a:rPr>
              <a:t>: DAC members are better equipped to support holistic responses and resilience of developing countries against global pandemics.</a:t>
            </a:r>
          </a:p>
          <a:p>
            <a:r>
              <a:rPr lang="en-GB" sz="1200" kern="1200" dirty="0">
                <a:solidFill>
                  <a:schemeClr val="tx1"/>
                </a:solidFill>
                <a:effectLst/>
                <a:latin typeface="+mn-lt"/>
                <a:ea typeface="+mn-ea"/>
                <a:cs typeface="+mn-cs"/>
              </a:rPr>
              <a:t>It is also included in the DAC PWB </a:t>
            </a:r>
            <a:r>
              <a:rPr lang="en-GB" sz="1200" kern="1200" dirty="0" err="1">
                <a:solidFill>
                  <a:schemeClr val="tx1"/>
                </a:solidFill>
                <a:effectLst/>
                <a:latin typeface="+mn-lt"/>
                <a:ea typeface="+mn-ea"/>
                <a:cs typeface="+mn-cs"/>
              </a:rPr>
              <a:t>Covid</a:t>
            </a:r>
            <a:r>
              <a:rPr lang="en-GB" sz="1200" kern="1200" dirty="0">
                <a:solidFill>
                  <a:schemeClr val="tx1"/>
                </a:solidFill>
                <a:effectLst/>
                <a:latin typeface="+mn-lt"/>
                <a:ea typeface="+mn-ea"/>
                <a:cs typeface="+mn-cs"/>
              </a:rPr>
              <a:t> 19 Package - Promoting, sharing and coordinating </a:t>
            </a:r>
            <a:r>
              <a:rPr lang="en-GB" sz="1200" b="1" kern="1200" dirty="0">
                <a:solidFill>
                  <a:schemeClr val="tx1"/>
                </a:solidFill>
                <a:effectLst/>
                <a:latin typeface="+mn-lt"/>
                <a:ea typeface="+mn-ea"/>
                <a:cs typeface="+mn-cs"/>
              </a:rPr>
              <a:t>foresight data and analysis on the Covid-19 crisis impact across development cooperation providers’ foresight work </a:t>
            </a:r>
            <a:r>
              <a:rPr lang="en-GB" sz="1200" kern="1200" dirty="0">
                <a:solidFill>
                  <a:schemeClr val="tx1"/>
                </a:solidFill>
                <a:effectLst/>
                <a:latin typeface="+mn-lt"/>
                <a:ea typeface="+mn-ea"/>
                <a:cs typeface="+mn-cs"/>
              </a:rPr>
              <a:t>to promote preventative and resilient frameworks. </a:t>
            </a:r>
          </a:p>
          <a:p>
            <a:r>
              <a:rPr lang="en-GB" sz="1200" i="1" kern="1200" dirty="0">
                <a:solidFill>
                  <a:schemeClr val="tx1"/>
                </a:solidFill>
                <a:effectLst/>
                <a:latin typeface="+mn-lt"/>
                <a:ea typeface="+mn-ea"/>
                <a:cs typeface="+mn-cs"/>
              </a:rPr>
              <a:t>Category: c. Peer Learning, Evaluations and Dialogue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Partners: OECD Foresight Office, and DAC Development Agency Foresight offices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DAC platform: Friends of Foresight</a:t>
            </a:r>
            <a:endParaRPr lang="en-GB" sz="1200" kern="1200" dirty="0">
              <a:solidFill>
                <a:schemeClr val="tx1"/>
              </a:solidFill>
              <a:effectLst/>
              <a:latin typeface="+mn-lt"/>
              <a:ea typeface="+mn-ea"/>
              <a:cs typeface="+mn-cs"/>
            </a:endParaRPr>
          </a:p>
          <a:p>
            <a:r>
              <a:rPr lang="en-GB" sz="1200" b="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02C68-6C99-4395-9069-F78E38276A1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764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Foresight for what?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ensure that development co-operation policies remain relevant in the face of current megatrends and to foster innovation, we will need to scan the horizon, identify and analyse new trends and game changers and will apply foresight approaches. This will facilitate the necessary steps towards imagining alternative and plausible futures so as to build preparedness in and through development co-operation work. F</a:t>
            </a:r>
            <a:r>
              <a:rPr lang="en-US" sz="1200" kern="1200" dirty="0" err="1">
                <a:solidFill>
                  <a:schemeClr val="tx1"/>
                </a:solidFill>
                <a:effectLst/>
                <a:latin typeface="+mn-lt"/>
                <a:ea typeface="+mn-ea"/>
                <a:cs typeface="+mn-cs"/>
              </a:rPr>
              <a:t>oresight</a:t>
            </a:r>
            <a:r>
              <a:rPr lang="en-US" sz="1200" kern="1200" dirty="0">
                <a:solidFill>
                  <a:schemeClr val="tx1"/>
                </a:solidFill>
                <a:effectLst/>
                <a:latin typeface="+mn-lt"/>
                <a:ea typeface="+mn-ea"/>
                <a:cs typeface="+mn-cs"/>
              </a:rPr>
              <a:t> can help development co-operation providers future-proof their decision-making</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Unit supports DCD and DAC advancing foresight and futures thinking so we can better prepare to respond to crisis and foster innovative solutions to development cooperation:</a:t>
            </a:r>
          </a:p>
          <a:p>
            <a:pPr lvl="0"/>
            <a:r>
              <a:rPr lang="en-US" sz="1200" kern="1200" dirty="0">
                <a:solidFill>
                  <a:schemeClr val="tx1"/>
                </a:solidFill>
                <a:effectLst/>
                <a:latin typeface="+mn-lt"/>
                <a:ea typeface="+mn-ea"/>
                <a:cs typeface="+mn-cs"/>
              </a:rPr>
              <a:t>DAC Friends of Foresight (includes DAC representatives, experts from development finance institutions, academia, think thanks, civil society and foundation – a community of 70 members co-chaired by the US and </a:t>
            </a:r>
            <a:r>
              <a:rPr lang="en-US" sz="1200" kern="1200" dirty="0" err="1">
                <a:solidFill>
                  <a:schemeClr val="tx1"/>
                </a:solidFill>
                <a:effectLst/>
                <a:latin typeface="+mn-lt"/>
                <a:ea typeface="+mn-ea"/>
                <a:cs typeface="+mn-cs"/>
              </a:rPr>
              <a:t>Swisszertland</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DCD Focal points on Foresight (from all the DCD Divisions)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EF02C68-6C99-4395-9069-F78E38276A14}" type="slidenum">
              <a:rPr lang="en-GB" smtClean="0"/>
              <a:t>6</a:t>
            </a:fld>
            <a:endParaRPr lang="en-GB"/>
          </a:p>
        </p:txBody>
      </p:sp>
    </p:spTree>
    <p:extLst>
      <p:ext uri="{BB962C8B-B14F-4D97-AF65-F5344CB8AC3E}">
        <p14:creationId xmlns:p14="http://schemas.microsoft.com/office/powerpoint/2010/main" val="82138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report explores three scenarios – </a:t>
            </a:r>
            <a:r>
              <a:rPr lang="en-US" sz="1200" b="0" i="1" kern="1200" dirty="0">
                <a:solidFill>
                  <a:schemeClr val="tx1"/>
                </a:solidFill>
                <a:effectLst/>
                <a:latin typeface="+mn-lt"/>
                <a:ea typeface="+mn-ea"/>
                <a:cs typeface="+mn-cs"/>
              </a:rPr>
              <a:t>Multitrack World</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Virtual Worlds</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Vulnerable World</a:t>
            </a:r>
            <a:r>
              <a:rPr lang="en-US" sz="1200" b="0" i="0" kern="1200" dirty="0">
                <a:solidFill>
                  <a:schemeClr val="tx1"/>
                </a:solidFill>
                <a:effectLst/>
                <a:latin typeface="+mn-lt"/>
                <a:ea typeface="+mn-ea"/>
                <a:cs typeface="+mn-cs"/>
              </a:rPr>
              <a:t> – and their possible implications for the future of global collaboration and for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such as the OECD. It includes emerging changes and trends that could affect the world in unpredictable ways over the next fifteen years, and offers potential strategic considerations and action areas aimed at ensuring the OECD’s agility, resilience and future-readiness. Prepared by the OECD’s Strategic Foresight Unit to commemorate the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60</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anniversary, the report is intended to stimulate dialogue among all those sharing an interest in preparing the OECD to meet the evolving needs of the global community in the face of a highly dynamic and uncertain future.</a:t>
            </a:r>
          </a:p>
          <a:p>
            <a:endParaRPr lang="en-US" sz="1200" b="0" i="0" kern="1200" dirty="0">
              <a:solidFill>
                <a:schemeClr val="tx1"/>
              </a:solidFill>
              <a:effectLst/>
              <a:latin typeface="+mn-lt"/>
              <a:ea typeface="+mn-ea"/>
              <a:cs typeface="+mn-cs"/>
            </a:endParaRPr>
          </a:p>
          <a:p>
            <a:r>
              <a:rPr lang="en-US" dirty="0"/>
              <a:t>1.Multitrack World explores a scenario where humanity has formed into several separate and largely parallel clusters, each operating within its own data infrastructure and digital ecosystem. This scenario raises questions about how the OECD could best serve as a bridge between competing entities, and how to advance universal global principles in a context of potentially diverging values and definitions of well-being. </a:t>
            </a:r>
          </a:p>
          <a:p>
            <a:r>
              <a:rPr lang="en-US" dirty="0"/>
              <a:t>Considerations raised by this scenario for the future of the OECD:  What roles could a future OECD play in supporting members and bridging divides that might cut across OECD members?  How could the OECD best promote global well-being and prosperity while still serving governments that may pull back from multilateralism? </a:t>
            </a:r>
          </a:p>
          <a:p>
            <a:endParaRPr lang="en-US" dirty="0"/>
          </a:p>
          <a:p>
            <a:r>
              <a:rPr lang="en-US" dirty="0"/>
              <a:t> 2. Virtual Worlds explores a scenario where the majority of human experience takes place in highly immersive and engaging virtual reality spaces, and where there is strong pressure by citizens for such spaces to be globally connected and interoperable. This scenario raises questions about what kinds of governance may be needed to address policy issues in and concerning virtual space, and what relationships with non-state actors the OECD may need in order to make an effective contribution to global collaboration in this newly dominant dimension of human life</a:t>
            </a:r>
          </a:p>
          <a:p>
            <a:r>
              <a:rPr lang="en-US" dirty="0"/>
              <a:t>Considerations raised by this scenario for the future of the OECD:  How could the OECD further contribute to establishing policy frameworks and rules for a far more virtual world?  What new relationships may the OECD need to establish with increasingly powerful non-state actors such as global technology platforms and civil society movements?</a:t>
            </a:r>
          </a:p>
          <a:p>
            <a:endParaRPr lang="en-US" dirty="0"/>
          </a:p>
          <a:p>
            <a:r>
              <a:rPr lang="en-US" dirty="0"/>
              <a:t>3. Vulnerable World explores a scenario where humanity faces a number of critical existential threats and opportunities that require an unprecedented level of near-perfect global collaboration in order to safeguard its vital common interests. This scenario raises questions of how effective governance of the global commons can be </a:t>
            </a:r>
            <a:r>
              <a:rPr lang="en-US" dirty="0" err="1"/>
              <a:t>realised</a:t>
            </a:r>
            <a:r>
              <a:rPr lang="en-US" dirty="0"/>
              <a:t> in these key areas, and the potential contribution of the OECD. Considerations raised by this scenario for the future of the OECD:  How can the OECD develop the necessary evidence, capacity and networks of trust to contribute to addressing the most pressing future issues requiring global collaboration?  What new systems of global collaboration may be required to achieve the unprecedented levels of effective co-ordination and enforcement that may be required to safeguard the future of humanity?</a:t>
            </a:r>
          </a:p>
          <a:p>
            <a:endParaRPr lang="en-US" dirty="0"/>
          </a:p>
          <a:p>
            <a:endParaRPr lang="en-US" dirty="0"/>
          </a:p>
          <a:p>
            <a:r>
              <a:rPr lang="en-US" dirty="0"/>
              <a:t>Taken together, these scenarios suggest a number of strategic considerations for how the OECD could prepare to meet the evolving needs of the global community in the face of a highly dynamic and uncertain future. These considerations relate to the purpose, values, representation, operations and future readiness of the </a:t>
            </a:r>
            <a:r>
              <a:rPr lang="en-US" dirty="0" err="1"/>
              <a:t>Organisation</a:t>
            </a:r>
            <a:r>
              <a:rPr lang="en-US" dirty="0"/>
              <a:t>.</a:t>
            </a:r>
          </a:p>
          <a:p>
            <a:endParaRPr lang="en-US" dirty="0"/>
          </a:p>
          <a:p>
            <a:r>
              <a:rPr lang="en-US" dirty="0"/>
              <a:t> In terms of purpose, the possibility of different future divisions and alliances in the global system suggest the OECD may need to strengthen its bridge-building role, particularly on key issues of global concern. This in turn requires an assessment of which values should guide various aspects of the </a:t>
            </a:r>
            <a:r>
              <a:rPr lang="en-US" dirty="0" err="1"/>
              <a:t>Organisation’s</a:t>
            </a:r>
            <a:r>
              <a:rPr lang="en-US" dirty="0"/>
              <a:t> work, with an emphasis on evidence-based analysis and well-being serving as a potential framework when working across competing economic and political systems. In terms of representation, the OECD may need a greater ability to work closely with non-member governments and various non-state actors in a world where these have a growing influence over global policy standards and outcomes. The scenarios also raise a number of operational considerations, including ensuring the OECD’s capacity to play a leadership role in virtual space. Finally, the scenarios suggest the OECD needs to strengthen its ability to prepare for uncertainty and respond to emerging priorities such as existential threats. The aim of this paper is to inform discussion on how best to prepare the OECD to meet the needs of a highly unpredictable future. Its intended audience is all those who have a stake and role in decisions about the future of the </a:t>
            </a:r>
            <a:r>
              <a:rPr lang="en-US" dirty="0" err="1"/>
              <a:t>Organisation</a:t>
            </a:r>
            <a:r>
              <a:rPr lang="en-US" dirty="0"/>
              <a:t>. This includes first and foremost member countries and OECD management and staff, but also the much broader community of countries, </a:t>
            </a:r>
            <a:r>
              <a:rPr lang="en-US" dirty="0" err="1"/>
              <a:t>organisations</a:t>
            </a:r>
            <a:r>
              <a:rPr lang="en-US" dirty="0"/>
              <a:t> and citizens who participate in and benefit from the activities of the OECD.</a:t>
            </a:r>
            <a:endParaRPr lang="en-US" sz="1200" b="0" i="0" kern="1200" dirty="0">
              <a:solidFill>
                <a:schemeClr val="tx1"/>
              </a:solidFill>
              <a:effectLst/>
              <a:latin typeface="+mn-lt"/>
              <a:ea typeface="+mn-ea"/>
              <a:cs typeface="+mn-cs"/>
            </a:endParaRPr>
          </a:p>
          <a:p>
            <a:r>
              <a:rPr lang="en-GB" dirty="0"/>
              <a:t>https://www.oecd-ilibrary.org/economics/global-scenarios-2035_df7ebc33-en</a:t>
            </a:r>
          </a:p>
        </p:txBody>
      </p:sp>
      <p:sp>
        <p:nvSpPr>
          <p:cNvPr id="4" name="Slide Number Placeholder 3"/>
          <p:cNvSpPr>
            <a:spLocks noGrp="1"/>
          </p:cNvSpPr>
          <p:nvPr>
            <p:ph type="sldNum" sz="quarter" idx="10"/>
          </p:nvPr>
        </p:nvSpPr>
        <p:spPr/>
        <p:txBody>
          <a:bodyPr/>
          <a:lstStyle/>
          <a:p>
            <a:fld id="{9C3F0A9B-8596-4C3B-BC73-614AD39B779A}" type="slidenum">
              <a:rPr lang="en-GB" smtClean="0"/>
              <a:t>8</a:t>
            </a:fld>
            <a:endParaRPr lang="en-GB"/>
          </a:p>
        </p:txBody>
      </p:sp>
    </p:spTree>
    <p:extLst>
      <p:ext uri="{BB962C8B-B14F-4D97-AF65-F5344CB8AC3E}">
        <p14:creationId xmlns:p14="http://schemas.microsoft.com/office/powerpoint/2010/main" val="84350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states </a:t>
            </a:r>
          </a:p>
          <a:p>
            <a:r>
              <a:rPr lang="en-US" dirty="0"/>
              <a:t>Tech companies have expanded Internet access to millions in emerging markets, sometimes with state collaboration, as in China’s Digital Silk Road initiative. </a:t>
            </a:r>
            <a:endParaRPr lang="en-GB" dirty="0"/>
          </a:p>
        </p:txBody>
      </p:sp>
      <p:sp>
        <p:nvSpPr>
          <p:cNvPr id="4" name="Slide Number Placeholder 3"/>
          <p:cNvSpPr>
            <a:spLocks noGrp="1"/>
          </p:cNvSpPr>
          <p:nvPr>
            <p:ph type="sldNum" sz="quarter" idx="10"/>
          </p:nvPr>
        </p:nvSpPr>
        <p:spPr/>
        <p:txBody>
          <a:bodyPr/>
          <a:lstStyle/>
          <a:p>
            <a:fld id="{9C3F0A9B-8596-4C3B-BC73-614AD39B779A}" type="slidenum">
              <a:rPr lang="en-GB" smtClean="0"/>
              <a:t>9</a:t>
            </a:fld>
            <a:endParaRPr lang="en-GB"/>
          </a:p>
        </p:txBody>
      </p:sp>
    </p:spTree>
    <p:extLst>
      <p:ext uri="{BB962C8B-B14F-4D97-AF65-F5344CB8AC3E}">
        <p14:creationId xmlns:p14="http://schemas.microsoft.com/office/powerpoint/2010/main" val="105577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C3F0A9B-8596-4C3B-BC73-614AD39B779A}" type="slidenum">
              <a:rPr lang="en-GB" smtClean="0"/>
              <a:t>11</a:t>
            </a:fld>
            <a:endParaRPr lang="en-GB"/>
          </a:p>
        </p:txBody>
      </p:sp>
    </p:spTree>
    <p:extLst>
      <p:ext uri="{BB962C8B-B14F-4D97-AF65-F5344CB8AC3E}">
        <p14:creationId xmlns:p14="http://schemas.microsoft.com/office/powerpoint/2010/main" val="172039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 vast array of policy issues need to be considered in order to leverage the opportunities that digital transformation offers while mitigating adverse impacts on civic space. These range from issues related to strengthening legal and regulatory frameworks for civic space in partner countries that are adapted to the digital age and comply with international digital governance and human rights frameworks; tackling the digital divide between and within countries and promoting a digital space that is safe, free, open and inclusive, as well as strengthening co-operation for the international regulation of corporate digital governance.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fr-FR"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F0A9B-8596-4C3B-BC73-614AD39B77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1174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9"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000" y="6001200"/>
            <a:ext cx="2323200" cy="685680"/>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D3DA31D0-999D-4918-8945-99E5E90D9E8D}" type="datetimeFigureOut">
              <a:rPr lang="en-US" smtClean="0"/>
              <a:t>11/11/2022</a:t>
            </a:fld>
            <a:endParaRPr lang="en-US" dirty="0"/>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dirty="0"/>
          </a:p>
        </p:txBody>
      </p:sp>
    </p:spTree>
    <p:extLst>
      <p:ext uri="{BB962C8B-B14F-4D97-AF65-F5344CB8AC3E}">
        <p14:creationId xmlns:p14="http://schemas.microsoft.com/office/powerpoint/2010/main" val="354868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3DA31D0-999D-4918-8945-99E5E90D9E8D}" type="datetimeFigureOut">
              <a:rPr lang="en-US" smtClean="0"/>
              <a:t>11/11/2022</a:t>
            </a:fld>
            <a:endParaRPr lang="en-US" dirty="0"/>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dirty="0"/>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4CA95C6-E522-46E8-B74E-F618915FE936}" type="slidenum">
              <a:rPr lang="en-US" smtClean="0"/>
              <a:t>‹nº›</a:t>
            </a:fld>
            <a:endParaRPr lang="en-US" dirty="0"/>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201082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D3DA31D0-999D-4918-8945-99E5E90D9E8D}" type="datetimeFigureOut">
              <a:rPr lang="en-US" smtClean="0"/>
              <a:t>11/11/2022</a:t>
            </a:fld>
            <a:endParaRPr lang="en-US" dirty="0"/>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dirty="0"/>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94CA95C6-E522-46E8-B74E-F618915FE936}" type="slidenum">
              <a:rPr lang="en-US" smtClean="0"/>
              <a:t>‹nº›</a:t>
            </a:fld>
            <a:endParaRPr lang="en-US" dirty="0"/>
          </a:p>
        </p:txBody>
      </p:sp>
    </p:spTree>
    <p:extLst>
      <p:ext uri="{BB962C8B-B14F-4D97-AF65-F5344CB8AC3E}">
        <p14:creationId xmlns:p14="http://schemas.microsoft.com/office/powerpoint/2010/main" val="164566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53EBE8B-B3A8-461E-B4D6-436E79131016}" type="datetimeFigureOut">
              <a:rPr lang="en-GB" smtClean="0"/>
              <a:t>11/11/2022</a:t>
            </a:fld>
            <a:endParaRPr lang="en-GB" dirty="0"/>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D8E8902B-94F2-4657-A5F9-9257AE413056}" type="slidenum">
              <a:rPr lang="en-GB" smtClean="0"/>
              <a:t>‹nº›</a:t>
            </a:fld>
            <a:endParaRPr lang="en-GB" dirty="0"/>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95789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fontAlgn="base">
              <a:spcBef>
                <a:spcPct val="0"/>
              </a:spcBef>
              <a:spcAft>
                <a:spcPct val="0"/>
              </a:spcAft>
            </a:pPr>
            <a:endParaRPr lang="en-GB" dirty="0">
              <a:solidFill>
                <a:prstClr val="black"/>
              </a:solidFill>
              <a:latin typeface="Arial" charset="0"/>
              <a:ea typeface="MS PGothic" pitchFamily="34" charset="-128"/>
              <a:cs typeface="Arial" charset="0"/>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fontAlgn="base">
              <a:spcBef>
                <a:spcPct val="0"/>
              </a:spcBef>
              <a:spcAft>
                <a:spcPct val="0"/>
              </a:spcAft>
            </a:pPr>
            <a:fld id="{977BDE49-293C-4982-8B1A-FCADA6C440C1}" type="slidenum">
              <a:rPr lang="en-GB" smtClean="0">
                <a:solidFill>
                  <a:prstClr val="black"/>
                </a:solidFill>
                <a:latin typeface="Arial" charset="0"/>
                <a:ea typeface="MS PGothic" pitchFamily="34" charset="-128"/>
                <a:cs typeface="Arial" charset="0"/>
              </a:rPr>
              <a:pPr defTabSz="457200" fontAlgn="base">
                <a:spcBef>
                  <a:spcPct val="0"/>
                </a:spcBef>
                <a:spcAft>
                  <a:spcPct val="0"/>
                </a:spcAft>
              </a:pPr>
              <a:t>‹nº›</a:t>
            </a:fld>
            <a:endParaRPr lang="en-GB" dirty="0">
              <a:solidFill>
                <a:prstClr val="black"/>
              </a:solidFill>
              <a:latin typeface="Arial" charset="0"/>
              <a:ea typeface="MS PGothic" pitchFamily="34" charset="-128"/>
              <a:cs typeface="Arial" charset="0"/>
            </a:endParaRPr>
          </a:p>
        </p:txBody>
      </p:sp>
    </p:spTree>
    <p:extLst>
      <p:ext uri="{BB962C8B-B14F-4D97-AF65-F5344CB8AC3E}">
        <p14:creationId xmlns:p14="http://schemas.microsoft.com/office/powerpoint/2010/main" val="422606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with Slide Number">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FB2679DE-2DD3-AC7A-5004-D6F2AE01D82B}"/>
              </a:ext>
            </a:extLst>
          </p:cNvPr>
          <p:cNvPicPr>
            <a:picLocks noChangeAspect="1"/>
          </p:cNvPicPr>
          <p:nvPr userDrawn="1"/>
        </p:nvPicPr>
        <p:blipFill>
          <a:blip r:embed="rId2"/>
          <a:stretch>
            <a:fillRect/>
          </a:stretch>
        </p:blipFill>
        <p:spPr>
          <a:xfrm>
            <a:off x="11288712" y="6550024"/>
            <a:ext cx="615950" cy="307975"/>
          </a:xfrm>
          <a:prstGeom prst="rect">
            <a:avLst/>
          </a:prstGeom>
        </p:spPr>
      </p:pic>
      <p:sp>
        <p:nvSpPr>
          <p:cNvPr id="5" name="Slide Number Placeholder 4">
            <a:extLst>
              <a:ext uri="{FF2B5EF4-FFF2-40B4-BE49-F238E27FC236}">
                <a16:creationId xmlns:a16="http://schemas.microsoft.com/office/drawing/2014/main" id="{66B0742A-EBC2-2F37-138A-FC3AB5C48797}"/>
              </a:ext>
            </a:extLst>
          </p:cNvPr>
          <p:cNvSpPr>
            <a:spLocks noGrp="1"/>
          </p:cNvSpPr>
          <p:nvPr>
            <p:ph type="sldNum" sz="quarter" idx="12"/>
          </p:nvPr>
        </p:nvSpPr>
        <p:spPr>
          <a:xfrm>
            <a:off x="11391105" y="6627220"/>
            <a:ext cx="411163" cy="217716"/>
          </a:xfrm>
        </p:spPr>
        <p:txBody>
          <a:bodyPr/>
          <a:lstStyle>
            <a:lvl1pPr algn="ctr">
              <a:defRPr sz="1050" b="0" i="0">
                <a:solidFill>
                  <a:schemeClr val="bg1"/>
                </a:solidFill>
                <a:latin typeface="Helvetica" pitchFamily="2" charset="0"/>
              </a:defRPr>
            </a:lvl1pPr>
          </a:lstStyle>
          <a:p>
            <a:fld id="{72D6E9D9-FC41-D843-A7B6-E403726720C2}" type="slidenum">
              <a:rPr lang="en-US" smtClean="0"/>
              <a:pPr/>
              <a:t>‹nº›</a:t>
            </a:fld>
            <a:endParaRPr lang="en-US" dirty="0"/>
          </a:p>
        </p:txBody>
      </p:sp>
    </p:spTree>
    <p:extLst>
      <p:ext uri="{BB962C8B-B14F-4D97-AF65-F5344CB8AC3E}">
        <p14:creationId xmlns:p14="http://schemas.microsoft.com/office/powerpoint/2010/main" val="130727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55416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Helvetica 65 Medium" pitchFamily="34" charset="0"/>
            </a:endParaRPr>
          </a:p>
        </p:txBody>
      </p:sp>
      <p:pic>
        <p:nvPicPr>
          <p:cNvPr id="24" name="Image 7"/>
          <p:cNvPicPr>
            <a:picLocks noChangeAspect="1"/>
          </p:cNvPicPr>
          <p:nvPr/>
        </p:nvPicPr>
        <p:blipFill>
          <a:blip r:embed="rId10"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3DA31D0-999D-4918-8945-99E5E90D9E8D}" type="datetimeFigureOut">
              <a:rPr lang="en-US" smtClean="0"/>
              <a:t>11/11/2022</a:t>
            </a:fld>
            <a:endParaRPr lang="en-US" dirty="0"/>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dirty="0"/>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4CA95C6-E522-46E8-B74E-F618915FE936}" type="slidenum">
              <a:rPr lang="en-US" smtClean="0"/>
              <a:t>‹nº›</a:t>
            </a:fld>
            <a:endParaRPr lang="en-US" dirty="0"/>
          </a:p>
        </p:txBody>
      </p:sp>
    </p:spTree>
    <p:extLst>
      <p:ext uri="{BB962C8B-B14F-4D97-AF65-F5344CB8AC3E}">
        <p14:creationId xmlns:p14="http://schemas.microsoft.com/office/powerpoint/2010/main" val="2669812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carnegieendowment.org/2019/09/17/global-expansion-of-ai-surveillance-pub-79847"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65AE-04FC-47B6-BFAA-B266481C958E}"/>
              </a:ext>
            </a:extLst>
          </p:cNvPr>
          <p:cNvSpPr>
            <a:spLocks noGrp="1"/>
          </p:cNvSpPr>
          <p:nvPr>
            <p:ph type="ctrTitle"/>
          </p:nvPr>
        </p:nvSpPr>
        <p:spPr>
          <a:xfrm>
            <a:off x="1824000" y="2501105"/>
            <a:ext cx="9548850" cy="1246495"/>
          </a:xfrm>
        </p:spPr>
        <p:txBody>
          <a:bodyPr/>
          <a:lstStyle/>
          <a:p>
            <a:r>
              <a:rPr lang="en-GB" dirty="0" err="1"/>
              <a:t>Futuro</a:t>
            </a:r>
            <a:r>
              <a:rPr lang="en-GB" dirty="0"/>
              <a:t> COP/DEV e </a:t>
            </a:r>
            <a:r>
              <a:rPr lang="en-GB" dirty="0" err="1"/>
              <a:t>Geopolitica</a:t>
            </a:r>
            <a:r>
              <a:rPr lang="en-GB" dirty="0"/>
              <a:t> </a:t>
            </a:r>
            <a:endParaRPr lang="en-US" dirty="0"/>
          </a:p>
        </p:txBody>
      </p:sp>
      <p:sp>
        <p:nvSpPr>
          <p:cNvPr id="3" name="Subtitle 2">
            <a:extLst>
              <a:ext uri="{FF2B5EF4-FFF2-40B4-BE49-F238E27FC236}">
                <a16:creationId xmlns:a16="http://schemas.microsoft.com/office/drawing/2014/main" id="{6E044EEC-88DE-47F0-BBA5-B8F0AC0A54FE}"/>
              </a:ext>
            </a:extLst>
          </p:cNvPr>
          <p:cNvSpPr>
            <a:spLocks noGrp="1"/>
          </p:cNvSpPr>
          <p:nvPr>
            <p:ph type="subTitle" idx="1"/>
          </p:nvPr>
        </p:nvSpPr>
        <p:spPr/>
        <p:txBody>
          <a:bodyPr/>
          <a:lstStyle/>
          <a:p>
            <a:r>
              <a:rPr lang="en-GB" dirty="0"/>
              <a:t>Ana Fernandes</a:t>
            </a:r>
            <a:endParaRPr lang="en-US" dirty="0"/>
          </a:p>
        </p:txBody>
      </p:sp>
    </p:spTree>
    <p:extLst>
      <p:ext uri="{BB962C8B-B14F-4D97-AF65-F5344CB8AC3E}">
        <p14:creationId xmlns:p14="http://schemas.microsoft.com/office/powerpoint/2010/main" val="357233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B1788A-B801-4DF1-967D-AFB3F289FD62}"/>
              </a:ext>
            </a:extLst>
          </p:cNvPr>
          <p:cNvPicPr>
            <a:picLocks noChangeAspect="1"/>
          </p:cNvPicPr>
          <p:nvPr/>
        </p:nvPicPr>
        <p:blipFill>
          <a:blip r:embed="rId2"/>
          <a:stretch>
            <a:fillRect/>
          </a:stretch>
        </p:blipFill>
        <p:spPr>
          <a:xfrm>
            <a:off x="1259840" y="591229"/>
            <a:ext cx="10139680" cy="6215717"/>
          </a:xfrm>
          <a:prstGeom prst="rect">
            <a:avLst/>
          </a:prstGeom>
        </p:spPr>
      </p:pic>
    </p:spTree>
    <p:extLst>
      <p:ext uri="{BB962C8B-B14F-4D97-AF65-F5344CB8AC3E}">
        <p14:creationId xmlns:p14="http://schemas.microsoft.com/office/powerpoint/2010/main" val="7445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A4B3460-5E1A-4880-A7EA-989430566FF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7149" t="35105" r="38831" b="34535"/>
          <a:stretch/>
        </p:blipFill>
        <p:spPr bwMode="auto">
          <a:xfrm>
            <a:off x="1732033" y="4179533"/>
            <a:ext cx="3129901"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d2gg9evh47fn9z.cloudfront.net/800px_COLOURBOX28423632.jpg">
            <a:extLst>
              <a:ext uri="{FF2B5EF4-FFF2-40B4-BE49-F238E27FC236}">
                <a16:creationId xmlns:a16="http://schemas.microsoft.com/office/drawing/2014/main" id="{86FAD15A-B70D-46A2-8DE3-45B7E0114060}"/>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10778"/>
          <a:stretch/>
        </p:blipFill>
        <p:spPr bwMode="auto">
          <a:xfrm>
            <a:off x="1598302" y="1688896"/>
            <a:ext cx="3581915" cy="2304995"/>
          </a:xfrm>
          <a:prstGeom prst="rect">
            <a:avLst/>
          </a:prstGeom>
          <a:noFill/>
          <a:extLst>
            <a:ext uri="{909E8E84-426E-40DD-AFC4-6F175D3DCCD1}">
              <a14:hiddenFill xmlns:a14="http://schemas.microsoft.com/office/drawing/2010/main">
                <a:solidFill>
                  <a:srgbClr val="FFFFFF"/>
                </a:solidFill>
              </a14:hiddenFill>
            </a:ext>
          </a:extLst>
        </p:spPr>
      </p:pic>
      <p:sp>
        <p:nvSpPr>
          <p:cNvPr id="11" name="Thought Bubble: Cloud 48">
            <a:extLst>
              <a:ext uri="{FF2B5EF4-FFF2-40B4-BE49-F238E27FC236}">
                <a16:creationId xmlns:a16="http://schemas.microsoft.com/office/drawing/2014/main" id="{C08CD992-345D-4302-B142-A9CDC7190C76}"/>
              </a:ext>
            </a:extLst>
          </p:cNvPr>
          <p:cNvSpPr/>
          <p:nvPr/>
        </p:nvSpPr>
        <p:spPr>
          <a:xfrm>
            <a:off x="5531968" y="1955156"/>
            <a:ext cx="2208357" cy="1772472"/>
          </a:xfrm>
          <a:prstGeom prst="cloudCallout">
            <a:avLst/>
          </a:prstGeom>
          <a:solidFill>
            <a:srgbClr val="0070C0"/>
          </a:solidFill>
          <a:ln>
            <a:solidFill>
              <a:srgbClr val="024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latin typeface="Arial Nova Cond" panose="020B0506020202020204" pitchFamily="34" charset="0"/>
              </a:rPr>
              <a:t>CIVIC SPACE COULD   COLLAPSE</a:t>
            </a:r>
          </a:p>
        </p:txBody>
      </p:sp>
      <p:sp>
        <p:nvSpPr>
          <p:cNvPr id="12" name="Thought Bubble: Cloud 41">
            <a:extLst>
              <a:ext uri="{FF2B5EF4-FFF2-40B4-BE49-F238E27FC236}">
                <a16:creationId xmlns:a16="http://schemas.microsoft.com/office/drawing/2014/main" id="{62740B1B-E2AD-4C74-9F05-BEFCF018121D}"/>
              </a:ext>
            </a:extLst>
          </p:cNvPr>
          <p:cNvSpPr/>
          <p:nvPr/>
        </p:nvSpPr>
        <p:spPr>
          <a:xfrm>
            <a:off x="8040216" y="1837482"/>
            <a:ext cx="2448272" cy="1702304"/>
          </a:xfrm>
          <a:prstGeom prst="cloudCallout">
            <a:avLst/>
          </a:prstGeom>
          <a:solidFill>
            <a:srgbClr val="7030A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Nova Cond" panose="020B0506020202020204" pitchFamily="34" charset="0"/>
              </a:rPr>
              <a:t>CIVIC SPACE COULD FLOURISH</a:t>
            </a:r>
          </a:p>
        </p:txBody>
      </p:sp>
      <p:sp>
        <p:nvSpPr>
          <p:cNvPr id="13" name="Thought Bubble: Cloud 49">
            <a:extLst>
              <a:ext uri="{FF2B5EF4-FFF2-40B4-BE49-F238E27FC236}">
                <a16:creationId xmlns:a16="http://schemas.microsoft.com/office/drawing/2014/main" id="{F47712E5-2FF1-4BD5-B02D-50AC268DCB4C}"/>
              </a:ext>
            </a:extLst>
          </p:cNvPr>
          <p:cNvSpPr/>
          <p:nvPr/>
        </p:nvSpPr>
        <p:spPr>
          <a:xfrm>
            <a:off x="5129798" y="4433214"/>
            <a:ext cx="2364404" cy="1697739"/>
          </a:xfrm>
          <a:prstGeom prst="cloudCallout">
            <a:avLst/>
          </a:prstGeom>
          <a:solidFill>
            <a:srgbClr val="349C97"/>
          </a:solidFill>
          <a:ln>
            <a:solidFill>
              <a:srgbClr val="349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Nova Cond" panose="020B0506020202020204" pitchFamily="34" charset="0"/>
              </a:rPr>
              <a:t>CIVIC SPACE COULD TRANSFORM ITSELF</a:t>
            </a:r>
          </a:p>
        </p:txBody>
      </p:sp>
      <p:sp>
        <p:nvSpPr>
          <p:cNvPr id="14" name="Thought Bubble: Cloud 41">
            <a:extLst>
              <a:ext uri="{FF2B5EF4-FFF2-40B4-BE49-F238E27FC236}">
                <a16:creationId xmlns:a16="http://schemas.microsoft.com/office/drawing/2014/main" id="{62740B1B-E2AD-4C74-9F05-BEFCF018121D}"/>
              </a:ext>
            </a:extLst>
          </p:cNvPr>
          <p:cNvSpPr/>
          <p:nvPr/>
        </p:nvSpPr>
        <p:spPr>
          <a:xfrm>
            <a:off x="8040216" y="4207949"/>
            <a:ext cx="2448272" cy="1702304"/>
          </a:xfrm>
          <a:prstGeom prst="cloudCallout">
            <a:avLst/>
          </a:prstGeom>
          <a:solidFill>
            <a:srgbClr val="D5395A"/>
          </a:solidFill>
          <a:ln>
            <a:solidFill>
              <a:srgbClr val="D5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Nova Cond" panose="020B0506020202020204" pitchFamily="34" charset="0"/>
              </a:rPr>
              <a:t>CIVIC SPACE COULD BREAK APART </a:t>
            </a:r>
          </a:p>
        </p:txBody>
      </p:sp>
      <p:sp>
        <p:nvSpPr>
          <p:cNvPr id="2" name="Title 1"/>
          <p:cNvSpPr>
            <a:spLocks noGrp="1"/>
          </p:cNvSpPr>
          <p:nvPr>
            <p:ph type="title"/>
          </p:nvPr>
        </p:nvSpPr>
        <p:spPr/>
        <p:txBody>
          <a:bodyPr/>
          <a:lstStyle/>
          <a:p>
            <a:pPr algn="ctr"/>
            <a:r>
              <a:rPr lang="en-GB" dirty="0"/>
              <a:t>Impact of Digital on Civic Space : Four plausible futures to 2030</a:t>
            </a:r>
          </a:p>
        </p:txBody>
      </p:sp>
    </p:spTree>
    <p:extLst>
      <p:ext uri="{BB962C8B-B14F-4D97-AF65-F5344CB8AC3E}">
        <p14:creationId xmlns:p14="http://schemas.microsoft.com/office/powerpoint/2010/main" val="397475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br>
              <a:rPr lang="en-GB"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latin typeface="Calibri" panose="020F0502020204030204" pitchFamily="34" charset="0"/>
                <a:ea typeface="Calibri" panose="020F0502020204030204" pitchFamily="34" charset="0"/>
                <a:cs typeface="Times New Roman" panose="02020603050405020304" pitchFamily="18" charset="0"/>
              </a:rPr>
            </a:br>
            <a:r>
              <a:rPr lang="en-GB" sz="3600"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latin typeface="Calibri" panose="020F0502020204030204" pitchFamily="34" charset="0"/>
                <a:ea typeface="Calibri" panose="020F0502020204030204" pitchFamily="34" charset="0"/>
                <a:cs typeface="Times New Roman" panose="02020603050405020304" pitchFamily="18" charset="0"/>
              </a:rPr>
              <a:t>POLICY IMPLICATIONS FOR DEVELOPMENT CO-OPERATION </a:t>
            </a:r>
            <a:br>
              <a:rPr lang="en-GB" sz="3600"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latin typeface="Calibri" panose="020F0502020204030204"/>
              </a:rPr>
            </a:br>
            <a:endParaRPr lang="en-GB" sz="3600" dirty="0"/>
          </a:p>
        </p:txBody>
      </p:sp>
      <p:pic>
        <p:nvPicPr>
          <p:cNvPr id="5" name="Content Placeholder 4" descr="Image result for collaborative icon">
            <a:extLst>
              <a:ext uri="{FF2B5EF4-FFF2-40B4-BE49-F238E27FC236}">
                <a16:creationId xmlns:a16="http://schemas.microsoft.com/office/drawing/2014/main" id="{F81FDEE9-67D7-48E1-9B48-AA1B5232AC0F}"/>
              </a:ext>
            </a:extLst>
          </p:cNvPr>
          <p:cNvPicPr>
            <a:picLocks noGrp="1" noChangeAspect="1" noChangeArrowheads="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94593" y="199574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data systems icon">
            <a:extLst>
              <a:ext uri="{FF2B5EF4-FFF2-40B4-BE49-F238E27FC236}">
                <a16:creationId xmlns:a16="http://schemas.microsoft.com/office/drawing/2014/main" id="{8871B682-CDEF-4771-B3A2-72CF64317B2D}"/>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4032" y="1963405"/>
            <a:ext cx="165618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educated icon">
            <a:extLst>
              <a:ext uri="{FF2B5EF4-FFF2-40B4-BE49-F238E27FC236}">
                <a16:creationId xmlns:a16="http://schemas.microsoft.com/office/drawing/2014/main" id="{042B15E5-1A1B-43B1-A894-16AC8BFE3D74}"/>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05690" y="2131538"/>
            <a:ext cx="1236914" cy="1413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institution icon">
            <a:extLst>
              <a:ext uri="{FF2B5EF4-FFF2-40B4-BE49-F238E27FC236}">
                <a16:creationId xmlns:a16="http://schemas.microsoft.com/office/drawing/2014/main" id="{D2F5E466-602B-4CB9-9430-B7C955E07177}"/>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17362" y="2088949"/>
            <a:ext cx="1546639" cy="15466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1" y="4556038"/>
            <a:ext cx="2233625" cy="830997"/>
          </a:xfrm>
          <a:prstGeom prst="rect">
            <a:avLst/>
          </a:prstGeom>
        </p:spPr>
        <p:txBody>
          <a:bodyPr wrap="none">
            <a:spAutoFit/>
          </a:bodyPr>
          <a:lstStyle/>
          <a:p>
            <a:pPr algn="ctr"/>
            <a:r>
              <a:rPr lang="en-GB" sz="2400" b="1" dirty="0">
                <a:solidFill>
                  <a:srgbClr val="002060"/>
                </a:solidFill>
                <a:latin typeface="Calibri" panose="020F0502020204030204" pitchFamily="34" charset="0"/>
                <a:cs typeface="Calibri" panose="020F0502020204030204" pitchFamily="34" charset="0"/>
              </a:rPr>
              <a:t>Collaborative &amp; </a:t>
            </a:r>
          </a:p>
          <a:p>
            <a:pPr algn="ctr"/>
            <a:r>
              <a:rPr lang="en-GB" sz="2400" b="1" dirty="0">
                <a:solidFill>
                  <a:srgbClr val="002060"/>
                </a:solidFill>
                <a:latin typeface="Calibri" panose="020F0502020204030204" pitchFamily="34" charset="0"/>
                <a:cs typeface="Calibri" panose="020F0502020204030204" pitchFamily="34" charset="0"/>
              </a:rPr>
              <a:t>democratic</a:t>
            </a:r>
          </a:p>
        </p:txBody>
      </p:sp>
      <p:sp>
        <p:nvSpPr>
          <p:cNvPr id="10" name="Rectangle 9">
            <a:extLst>
              <a:ext uri="{FF2B5EF4-FFF2-40B4-BE49-F238E27FC236}">
                <a16:creationId xmlns:a16="http://schemas.microsoft.com/office/drawing/2014/main" id="{FC352659-4D11-4DB1-8395-3DA5A8B57EE9}"/>
              </a:ext>
            </a:extLst>
          </p:cNvPr>
          <p:cNvSpPr/>
          <p:nvPr/>
        </p:nvSpPr>
        <p:spPr>
          <a:xfrm>
            <a:off x="6166132" y="4599580"/>
            <a:ext cx="2091984" cy="1274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alibri" panose="020F0502020204030204" pitchFamily="34" charset="0"/>
                <a:cs typeface="Calibri" panose="020F0502020204030204" pitchFamily="34" charset="0"/>
              </a:rPr>
              <a:t>Digital and data systems that are transparent &amp; trustworthy</a:t>
            </a:r>
          </a:p>
        </p:txBody>
      </p:sp>
      <p:sp>
        <p:nvSpPr>
          <p:cNvPr id="11" name="Rectangle 10">
            <a:extLst>
              <a:ext uri="{FF2B5EF4-FFF2-40B4-BE49-F238E27FC236}">
                <a16:creationId xmlns:a16="http://schemas.microsoft.com/office/drawing/2014/main" id="{ED136157-082C-4062-8FB2-984FEFCCB2A8}"/>
              </a:ext>
            </a:extLst>
          </p:cNvPr>
          <p:cNvSpPr/>
          <p:nvPr/>
        </p:nvSpPr>
        <p:spPr>
          <a:xfrm>
            <a:off x="3731003" y="4599581"/>
            <a:ext cx="2186288" cy="9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alibri" panose="020F0502020204030204" pitchFamily="34" charset="0"/>
                <a:cs typeface="Calibri" panose="020F0502020204030204" pitchFamily="34" charset="0"/>
              </a:rPr>
              <a:t>High civic digital and data awareness and educated </a:t>
            </a:r>
          </a:p>
        </p:txBody>
      </p:sp>
      <p:sp>
        <p:nvSpPr>
          <p:cNvPr id="12" name="Rectangle 11">
            <a:extLst>
              <a:ext uri="{FF2B5EF4-FFF2-40B4-BE49-F238E27FC236}">
                <a16:creationId xmlns:a16="http://schemas.microsoft.com/office/drawing/2014/main" id="{9961F91C-49A3-4BF1-85DF-472F7840BB32}"/>
              </a:ext>
            </a:extLst>
          </p:cNvPr>
          <p:cNvSpPr/>
          <p:nvPr/>
        </p:nvSpPr>
        <p:spPr>
          <a:xfrm>
            <a:off x="8402756" y="4440298"/>
            <a:ext cx="1975848" cy="94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alibri" panose="020F0502020204030204" pitchFamily="34" charset="0"/>
                <a:cs typeface="Calibri" panose="020F0502020204030204" pitchFamily="34" charset="0"/>
              </a:rPr>
              <a:t>Digital public &amp; private accountability</a:t>
            </a:r>
          </a:p>
        </p:txBody>
      </p:sp>
    </p:spTree>
    <p:extLst>
      <p:ext uri="{BB962C8B-B14F-4D97-AF65-F5344CB8AC3E}">
        <p14:creationId xmlns:p14="http://schemas.microsoft.com/office/powerpoint/2010/main" val="50535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200" y="1886400"/>
            <a:ext cx="8218800" cy="4525200"/>
          </a:xfrm>
        </p:spPr>
        <p:txBody>
          <a:bodyPr>
            <a:normAutofit fontScale="77500" lnSpcReduction="20000"/>
          </a:bodyPr>
          <a:lstStyle/>
          <a:p>
            <a:pPr marL="0" indent="0" algn="ctr">
              <a:buNone/>
            </a:pPr>
            <a:r>
              <a:rPr lang="en-GB" sz="4400" b="1" dirty="0">
                <a:solidFill>
                  <a:srgbClr val="002060"/>
                </a:solidFill>
                <a:latin typeface="Calibri" panose="020F0502020204030204" pitchFamily="34" charset="0"/>
                <a:cs typeface="Calibri" panose="020F0502020204030204" pitchFamily="34" charset="0"/>
              </a:rPr>
              <a:t>A 15-point policy implications checklist </a:t>
            </a:r>
          </a:p>
          <a:p>
            <a:pPr marL="0" indent="0" algn="ctr">
              <a:buNone/>
            </a:pPr>
            <a:endParaRPr lang="en-GB" sz="4400" b="1" dirty="0">
              <a:solidFill>
                <a:srgbClr val="002060"/>
              </a:solidFill>
              <a:latin typeface="Calibri" panose="020F0502020204030204" pitchFamily="34" charset="0"/>
              <a:cs typeface="Calibri" panose="020F0502020204030204" pitchFamily="34" charset="0"/>
            </a:endParaRPr>
          </a:p>
          <a:p>
            <a:pPr marL="0" indent="0" algn="ctr">
              <a:buNone/>
            </a:pPr>
            <a:r>
              <a:rPr lang="en-GB" sz="4400" b="1" dirty="0">
                <a:solidFill>
                  <a:srgbClr val="002060"/>
                </a:solidFill>
                <a:latin typeface="Calibri" panose="020F0502020204030204" pitchFamily="34" charset="0"/>
                <a:cs typeface="Calibri" panose="020F0502020204030204" pitchFamily="34" charset="0"/>
              </a:rPr>
              <a:t>For the development co-operation community </a:t>
            </a:r>
          </a:p>
          <a:p>
            <a:pPr marL="0" indent="0" algn="ctr">
              <a:buNone/>
            </a:pPr>
            <a:endParaRPr lang="en-GB" sz="4400" b="1" dirty="0">
              <a:solidFill>
                <a:srgbClr val="002060"/>
              </a:solidFill>
              <a:latin typeface="Calibri" panose="020F0502020204030204" pitchFamily="34" charset="0"/>
              <a:cs typeface="Calibri" panose="020F0502020204030204" pitchFamily="34" charset="0"/>
            </a:endParaRPr>
          </a:p>
          <a:p>
            <a:pPr marL="0" indent="0" algn="ctr">
              <a:buNone/>
            </a:pPr>
            <a:r>
              <a:rPr lang="en-GB" sz="4400" b="1" dirty="0">
                <a:solidFill>
                  <a:srgbClr val="002060"/>
                </a:solidFill>
                <a:latin typeface="Calibri" panose="020F0502020204030204" pitchFamily="34" charset="0"/>
                <a:cs typeface="Calibri" panose="020F0502020204030204" pitchFamily="34" charset="0"/>
              </a:rPr>
              <a:t>To help avoid the 2030 collapse and fragmentation of civic space </a:t>
            </a:r>
          </a:p>
          <a:p>
            <a:pPr marL="0" indent="0" algn="ctr">
              <a:buNone/>
            </a:pPr>
            <a:endParaRPr lang="en-GB" sz="4400" b="1" dirty="0">
              <a:solidFill>
                <a:srgbClr val="002060"/>
              </a:solidFill>
              <a:latin typeface="Calibri" panose="020F0502020204030204" pitchFamily="34" charset="0"/>
              <a:cs typeface="Calibri" panose="020F0502020204030204" pitchFamily="34" charset="0"/>
            </a:endParaRPr>
          </a:p>
          <a:p>
            <a:pPr marL="0" indent="0" algn="ctr">
              <a:buNone/>
            </a:pPr>
            <a:r>
              <a:rPr lang="en-GB" sz="4400" b="1" dirty="0">
                <a:solidFill>
                  <a:srgbClr val="002060"/>
                </a:solidFill>
                <a:latin typeface="Calibri" panose="020F0502020204030204" pitchFamily="34" charset="0"/>
                <a:cs typeface="Calibri" panose="020F0502020204030204" pitchFamily="34" charset="0"/>
              </a:rPr>
              <a:t>in the face of digital transformation</a:t>
            </a:r>
            <a:endParaRPr lang="en-GB" sz="4400" dirty="0">
              <a:solidFill>
                <a:srgbClr val="002060"/>
              </a:solidFill>
              <a:latin typeface="Calibri" panose="020F0502020204030204" pitchFamily="34" charset="0"/>
              <a:cs typeface="Calibri" panose="020F0502020204030204" pitchFamily="34" charset="0"/>
            </a:endParaRPr>
          </a:p>
        </p:txBody>
      </p:sp>
      <p:sp>
        <p:nvSpPr>
          <p:cNvPr id="5" name="Title 3"/>
          <p:cNvSpPr>
            <a:spLocks noGrp="1"/>
          </p:cNvSpPr>
          <p:nvPr>
            <p:ph type="title"/>
          </p:nvPr>
        </p:nvSpPr>
        <p:spPr/>
        <p:txBody>
          <a:bodyPr/>
          <a:lstStyle/>
          <a:p>
            <a:pPr algn="ctr"/>
            <a:br>
              <a:rPr lang="en-GB"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latin typeface="Calibri" panose="020F0502020204030204" pitchFamily="34" charset="0"/>
                <a:ea typeface="Calibri" panose="020F0502020204030204" pitchFamily="34" charset="0"/>
                <a:cs typeface="Times New Roman" panose="02020603050405020304" pitchFamily="18" charset="0"/>
              </a:rPr>
            </a:br>
            <a:r>
              <a:rPr lang="en-GB" sz="3600"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latin typeface="Calibri" panose="020F0502020204030204" pitchFamily="34" charset="0"/>
                <a:ea typeface="Calibri" panose="020F0502020204030204" pitchFamily="34" charset="0"/>
                <a:cs typeface="Times New Roman" panose="02020603050405020304" pitchFamily="18" charset="0"/>
              </a:rPr>
              <a:t>POLICY IMPLICATIONS FOR DEVELOPMENT CO-OPERATION </a:t>
            </a:r>
            <a:br>
              <a:rPr lang="en-GB" sz="3600"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latin typeface="Calibri" panose="020F0502020204030204"/>
              </a:rPr>
            </a:br>
            <a:endParaRPr lang="en-GB" sz="3600" dirty="0"/>
          </a:p>
        </p:txBody>
      </p:sp>
    </p:spTree>
    <p:extLst>
      <p:ext uri="{BB962C8B-B14F-4D97-AF65-F5344CB8AC3E}">
        <p14:creationId xmlns:p14="http://schemas.microsoft.com/office/powerpoint/2010/main" val="2842128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7000"/>
              </a:lnSpc>
              <a:spcAft>
                <a:spcPts val="800"/>
              </a:spcAft>
            </a:pPr>
            <a:br>
              <a:rPr lang="en-GB"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br>
            <a:br>
              <a:rPr lang="en-GB"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br>
            <a:r>
              <a:rPr lang="en-GB"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Development co-operation in 2025: what could change with the current global health and socioeconomic crises?</a:t>
            </a:r>
            <a:br>
              <a:rPr lang="en-GB"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br>
            <a:r>
              <a:rPr lang="en-GB"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br>
              <a:rPr lang="en-GB" b="1" dirty="0">
                <a:solidFill>
                  <a:schemeClr val="tx2"/>
                </a:solidFill>
                <a:latin typeface="Calibri" panose="020F0502020204030204" pitchFamily="34" charset="0"/>
                <a:ea typeface="Calibri" panose="020F0502020204030204" pitchFamily="34" charset="0"/>
                <a:cs typeface="Times New Roman" panose="02020603050405020304" pitchFamily="18" charset="0"/>
              </a:rPr>
            </a:br>
            <a:endParaRPr lang="en-GB" dirty="0"/>
          </a:p>
        </p:txBody>
      </p:sp>
      <p:pic>
        <p:nvPicPr>
          <p:cNvPr id="5" name="Content Placeholder 4"/>
          <p:cNvPicPr>
            <a:picLocks noGrp="1" noChangeAspect="1"/>
          </p:cNvPicPr>
          <p:nvPr>
            <p:ph idx="1"/>
          </p:nvPr>
        </p:nvPicPr>
        <p:blipFill>
          <a:blip r:embed="rId2">
            <a:duotone>
              <a:schemeClr val="accent4">
                <a:shade val="45000"/>
                <a:satMod val="135000"/>
              </a:schemeClr>
              <a:prstClr val="white"/>
            </a:duotone>
          </a:blip>
          <a:stretch>
            <a:fillRect/>
          </a:stretch>
        </p:blipFill>
        <p:spPr>
          <a:xfrm>
            <a:off x="3663156" y="2993232"/>
            <a:ext cx="4876800" cy="1743075"/>
          </a:xfrm>
          <a:prstGeom prst="rect">
            <a:avLst/>
          </a:prstGeom>
        </p:spPr>
      </p:pic>
    </p:spTree>
    <p:extLst>
      <p:ext uri="{BB962C8B-B14F-4D97-AF65-F5344CB8AC3E}">
        <p14:creationId xmlns:p14="http://schemas.microsoft.com/office/powerpoint/2010/main" val="149292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Locally-led Solutions At Centre Of New Community Resilience Fund - Website"/>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1785" y="4211499"/>
            <a:ext cx="1811993" cy="169400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GB" b="1" dirty="0">
                <a:solidFill>
                  <a:schemeClr val="tx2"/>
                </a:solidFill>
                <a:latin typeface="Calibri" panose="020F0502020204030204" pitchFamily="34" charset="0"/>
                <a:ea typeface="Calibri" panose="020F0502020204030204" pitchFamily="34" charset="0"/>
                <a:cs typeface="Times New Roman" panose="02020603050405020304" pitchFamily="18" charset="0"/>
              </a:rPr>
              <a:t>Development co-operation in 2025: what could change with the current global health and socioeconomic crises?</a:t>
            </a:r>
            <a:endParaRPr lang="en-GB" dirty="0"/>
          </a:p>
        </p:txBody>
      </p:sp>
      <p:sp>
        <p:nvSpPr>
          <p:cNvPr id="8" name="Content Placeholder 7"/>
          <p:cNvSpPr>
            <a:spLocks noGrp="1"/>
          </p:cNvSpPr>
          <p:nvPr>
            <p:ph idx="1"/>
          </p:nvPr>
        </p:nvSpPr>
        <p:spPr/>
        <p:txBody>
          <a:bodyPr/>
          <a:lstStyle/>
          <a:p>
            <a:r>
              <a:rPr lang="en-GB" dirty="0">
                <a:solidFill>
                  <a:srgbClr val="0070C0"/>
                </a:solidFill>
              </a:rPr>
              <a:t>Scenario 1 </a:t>
            </a:r>
            <a:r>
              <a:rPr lang="en-GB" dirty="0" err="1">
                <a:solidFill>
                  <a:srgbClr val="0070C0"/>
                </a:solidFill>
              </a:rPr>
              <a:t>devco</a:t>
            </a:r>
            <a:r>
              <a:rPr lang="en-GB" dirty="0">
                <a:solidFill>
                  <a:srgbClr val="0070C0"/>
                </a:solidFill>
              </a:rPr>
              <a:t> digitalises</a:t>
            </a:r>
          </a:p>
          <a:p>
            <a:r>
              <a:rPr lang="en-GB" dirty="0">
                <a:solidFill>
                  <a:srgbClr val="FF0000"/>
                </a:solidFill>
              </a:rPr>
              <a:t>Scenario 2 </a:t>
            </a:r>
            <a:r>
              <a:rPr lang="en-GB" dirty="0" err="1">
                <a:solidFill>
                  <a:srgbClr val="FF0000"/>
                </a:solidFill>
              </a:rPr>
              <a:t>devco</a:t>
            </a:r>
            <a:r>
              <a:rPr lang="en-GB" dirty="0">
                <a:solidFill>
                  <a:srgbClr val="FF0000"/>
                </a:solidFill>
              </a:rPr>
              <a:t> power dynamics shift</a:t>
            </a:r>
          </a:p>
          <a:p>
            <a:r>
              <a:rPr lang="en-GB" dirty="0">
                <a:solidFill>
                  <a:srgbClr val="00B050"/>
                </a:solidFill>
              </a:rPr>
              <a:t>Scenario 3 Locally-led </a:t>
            </a:r>
            <a:r>
              <a:rPr lang="en-GB" dirty="0" err="1">
                <a:solidFill>
                  <a:srgbClr val="00B050"/>
                </a:solidFill>
              </a:rPr>
              <a:t>devco</a:t>
            </a:r>
            <a:r>
              <a:rPr lang="en-GB" dirty="0">
                <a:solidFill>
                  <a:srgbClr val="00B050"/>
                </a:solidFill>
              </a:rPr>
              <a:t> culminates</a:t>
            </a:r>
          </a:p>
          <a:p>
            <a:r>
              <a:rPr lang="en-GB" dirty="0">
                <a:solidFill>
                  <a:srgbClr val="7030A0"/>
                </a:solidFill>
              </a:rPr>
              <a:t>Scenario 4</a:t>
            </a:r>
            <a:r>
              <a:rPr lang="en-GB" dirty="0">
                <a:solidFill>
                  <a:srgbClr val="00B050"/>
                </a:solidFill>
              </a:rPr>
              <a:t> </a:t>
            </a:r>
            <a:r>
              <a:rPr lang="en-GB" dirty="0">
                <a:solidFill>
                  <a:srgbClr val="7030A0"/>
                </a:solidFill>
              </a:rPr>
              <a:t>a new global architecture takes root</a:t>
            </a:r>
          </a:p>
        </p:txBody>
      </p:sp>
      <p:pic>
        <p:nvPicPr>
          <p:cNvPr id="19" name="Picture 2" descr="Digitalisation et industrialisation : bâtiment, BTP, construction | CELGE"/>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57892" y="4095471"/>
            <a:ext cx="2247393" cy="181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78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rot="5400000">
            <a:off x="2244059" y="93865"/>
            <a:ext cx="1898495" cy="2442202"/>
            <a:chOff x="0" y="0"/>
            <a:chExt cx="6350000" cy="6350000"/>
          </a:xfrm>
          <a:solidFill>
            <a:srgbClr val="0070C0"/>
          </a:solidFill>
        </p:grpSpPr>
        <p:sp>
          <p:nvSpPr>
            <p:cNvPr id="3" name="Freeform 22"/>
            <p:cNvSpPr/>
            <p:nvPr/>
          </p:nvSpPr>
          <p:spPr>
            <a:xfrm>
              <a:off x="0" y="40894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grpFill/>
          </p:spPr>
        </p:sp>
      </p:grpSp>
      <p:sp>
        <p:nvSpPr>
          <p:cNvPr id="10" name="Rectangle 9"/>
          <p:cNvSpPr/>
          <p:nvPr/>
        </p:nvSpPr>
        <p:spPr>
          <a:xfrm>
            <a:off x="2164273" y="800963"/>
            <a:ext cx="2127647" cy="918521"/>
          </a:xfrm>
          <a:prstGeom prst="rect">
            <a:avLst/>
          </a:prstGeom>
        </p:spPr>
        <p:txBody>
          <a:bodyPr wrap="square">
            <a:spAutoFit/>
          </a:bodyPr>
          <a:lstStyle/>
          <a:p>
            <a:pPr algn="ctr">
              <a:lnSpc>
                <a:spcPct val="115000"/>
              </a:lnSpc>
            </a:pPr>
            <a:r>
              <a:rPr lang="en-GB" sz="1600" b="1" u="sng" dirty="0">
                <a:solidFill>
                  <a:srgbClr val="0070C0"/>
                </a:solidFill>
                <a:effectLst>
                  <a:outerShdw blurRad="38100" dist="38100" dir="2700000" algn="tl">
                    <a:srgbClr val="000000">
                      <a:alpha val="43137"/>
                    </a:srgbClr>
                  </a:outerShdw>
                </a:effectLst>
              </a:rPr>
              <a:t>SCENARIO 1 </a:t>
            </a:r>
          </a:p>
          <a:p>
            <a:pPr algn="ctr">
              <a:lnSpc>
                <a:spcPct val="115000"/>
              </a:lnSpc>
            </a:pPr>
            <a:r>
              <a:rPr lang="en-GB" sz="1600" b="1" dirty="0">
                <a:solidFill>
                  <a:srgbClr val="0070C0"/>
                </a:solidFill>
              </a:rPr>
              <a:t>DEVCO DIGITALISES</a:t>
            </a:r>
          </a:p>
        </p:txBody>
      </p:sp>
      <p:grpSp>
        <p:nvGrpSpPr>
          <p:cNvPr id="6" name="Group 5"/>
          <p:cNvGrpSpPr/>
          <p:nvPr/>
        </p:nvGrpSpPr>
        <p:grpSpPr>
          <a:xfrm>
            <a:off x="5486400" y="320269"/>
            <a:ext cx="6096000" cy="1879912"/>
            <a:chOff x="7620000" y="521706"/>
            <a:chExt cx="9144000" cy="2819868"/>
          </a:xfrm>
        </p:grpSpPr>
        <p:grpSp>
          <p:nvGrpSpPr>
            <p:cNvPr id="4" name="Group 17"/>
            <p:cNvGrpSpPr/>
            <p:nvPr/>
          </p:nvGrpSpPr>
          <p:grpSpPr>
            <a:xfrm rot="5400000">
              <a:off x="10712841" y="186015"/>
              <a:ext cx="2819868" cy="3491249"/>
              <a:chOff x="0" y="0"/>
              <a:chExt cx="6350000" cy="6350000"/>
            </a:xfrm>
            <a:solidFill>
              <a:schemeClr val="accent4">
                <a:lumMod val="60000"/>
                <a:lumOff val="40000"/>
              </a:schemeClr>
            </a:solidFill>
          </p:grpSpPr>
          <p:sp>
            <p:nvSpPr>
              <p:cNvPr id="5" name="Freeform 18"/>
              <p:cNvSpPr/>
              <p:nvPr/>
            </p:nvSpPr>
            <p:spPr>
              <a:xfrm>
                <a:off x="0" y="40894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grpFill/>
            </p:spPr>
          </p:sp>
        </p:grpSp>
        <p:sp>
          <p:nvSpPr>
            <p:cNvPr id="11" name="Rectangle 10"/>
            <p:cNvSpPr/>
            <p:nvPr/>
          </p:nvSpPr>
          <p:spPr>
            <a:xfrm>
              <a:off x="7620000" y="952500"/>
              <a:ext cx="9144000" cy="2091054"/>
            </a:xfrm>
            <a:prstGeom prst="rect">
              <a:avLst/>
            </a:prstGeom>
          </p:spPr>
          <p:txBody>
            <a:bodyPr>
              <a:spAutoFit/>
            </a:bodyPr>
            <a:lstStyle/>
            <a:p>
              <a:pPr algn="ctr">
                <a:lnSpc>
                  <a:spcPct val="115000"/>
                </a:lnSpc>
                <a:spcAft>
                  <a:spcPts val="533"/>
                </a:spcAft>
              </a:pPr>
              <a:r>
                <a:rPr lang="en-GB" sz="1600" b="1" u="sng" dirty="0">
                  <a:solidFill>
                    <a:schemeClr val="accent4"/>
                  </a:solidFill>
                  <a:effectLst>
                    <a:outerShdw blurRad="38100" dist="38100" dir="2700000" algn="tl">
                      <a:srgbClr val="000000">
                        <a:alpha val="43137"/>
                      </a:srgbClr>
                    </a:outerShdw>
                  </a:effectLst>
                </a:rPr>
                <a:t>SCENARIO 2</a:t>
              </a:r>
            </a:p>
            <a:p>
              <a:pPr algn="ctr">
                <a:lnSpc>
                  <a:spcPct val="115000"/>
                </a:lnSpc>
                <a:spcAft>
                  <a:spcPts val="533"/>
                </a:spcAft>
              </a:pPr>
              <a:r>
                <a:rPr lang="en-GB" sz="1600" b="1" dirty="0">
                  <a:solidFill>
                    <a:schemeClr val="accent4"/>
                  </a:solidFill>
                </a:rPr>
                <a:t>DEVCO POWER </a:t>
              </a:r>
            </a:p>
            <a:p>
              <a:pPr algn="ctr">
                <a:lnSpc>
                  <a:spcPct val="115000"/>
                </a:lnSpc>
                <a:spcAft>
                  <a:spcPts val="533"/>
                </a:spcAft>
              </a:pPr>
              <a:r>
                <a:rPr lang="en-GB" sz="1600" b="1" dirty="0">
                  <a:solidFill>
                    <a:schemeClr val="accent4"/>
                  </a:solidFill>
                </a:rPr>
                <a:t>DYNAMICS </a:t>
              </a:r>
            </a:p>
            <a:p>
              <a:pPr algn="ctr">
                <a:lnSpc>
                  <a:spcPct val="115000"/>
                </a:lnSpc>
                <a:spcAft>
                  <a:spcPts val="533"/>
                </a:spcAft>
              </a:pPr>
              <a:r>
                <a:rPr lang="en-GB" sz="1600" b="1" dirty="0">
                  <a:solidFill>
                    <a:schemeClr val="accent4"/>
                  </a:solidFill>
                </a:rPr>
                <a:t>SHIFT</a:t>
              </a:r>
            </a:p>
          </p:txBody>
        </p:sp>
      </p:grpSp>
      <p:sp>
        <p:nvSpPr>
          <p:cNvPr id="18" name="Rectangle 17"/>
          <p:cNvSpPr/>
          <p:nvPr/>
        </p:nvSpPr>
        <p:spPr>
          <a:xfrm>
            <a:off x="2489200" y="2264214"/>
            <a:ext cx="8788400" cy="281231"/>
          </a:xfrm>
          <a:prstGeom prst="rect">
            <a:avLst/>
          </a:prstGeom>
        </p:spPr>
        <p:txBody>
          <a:bodyPr wrap="square">
            <a:spAutoFit/>
          </a:bodyPr>
          <a:lstStyle/>
          <a:p>
            <a:pPr algn="just">
              <a:lnSpc>
                <a:spcPct val="107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812800" y="2389397"/>
            <a:ext cx="4470400" cy="2976969"/>
          </a:xfrm>
          <a:prstGeom prst="rect">
            <a:avLst/>
          </a:prstGeom>
        </p:spPr>
        <p:txBody>
          <a:bodyPr wrap="square">
            <a:spAutoFit/>
          </a:bodyPr>
          <a:lstStyle/>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Digital tech-enabled innovative responses to the needs of local populations are favoured.</a:t>
            </a:r>
          </a:p>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Bridging the gender digital divide is prioritised.</a:t>
            </a:r>
          </a:p>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Addressing gender and racial bias in AI becomes a development co-operation priority.</a:t>
            </a:r>
          </a:p>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The health crisis serves as fitness for the climate crisis.</a:t>
            </a:r>
          </a:p>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Risk-informed development co-operation is enshrined</a:t>
            </a:r>
            <a:endParaRPr lang="en-GB" sz="1600" dirty="0"/>
          </a:p>
        </p:txBody>
      </p:sp>
      <p:sp>
        <p:nvSpPr>
          <p:cNvPr id="25" name="Rectangle 24"/>
          <p:cNvSpPr/>
          <p:nvPr/>
        </p:nvSpPr>
        <p:spPr>
          <a:xfrm>
            <a:off x="6502400" y="2389397"/>
            <a:ext cx="5232400" cy="3812710"/>
          </a:xfrm>
          <a:prstGeom prst="rect">
            <a:avLst/>
          </a:prstGeom>
        </p:spPr>
        <p:txBody>
          <a:bodyPr wrap="square">
            <a:spAutoFit/>
          </a:bodyPr>
          <a:lstStyle/>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China dominates the global development co-operation system.</a:t>
            </a:r>
          </a:p>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The Sino-Russian normative partnership strengthens.</a:t>
            </a:r>
          </a:p>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The Sino-Russian deliberate challenging of western norms and values within the multilateral system accelerates.</a:t>
            </a:r>
          </a:p>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The Global South’s middle power leadership rises.</a:t>
            </a:r>
          </a:p>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The African middle class partially collapses.</a:t>
            </a:r>
          </a:p>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Poverty skyrockets due to suboptimal policies.</a:t>
            </a:r>
          </a:p>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The polarisation of Latin American societies accelerate.</a:t>
            </a:r>
          </a:p>
          <a:p>
            <a:pPr marL="228611" indent="-228611">
              <a:lnSpc>
                <a:spcPct val="115000"/>
              </a:lnSpc>
              <a:spcAft>
                <a:spcPts val="667"/>
              </a:spcAft>
              <a:buFont typeface="Wingdings" panose="05000000000000000000" pitchFamily="2" charset="2"/>
              <a:buChar char=""/>
            </a:pPr>
            <a:r>
              <a:rPr lang="en-GB" sz="1600" dirty="0">
                <a:latin typeface="Times New Roman" panose="02020603050405020304" pitchFamily="18" charset="0"/>
                <a:ea typeface="Times New Roman" panose="02020603050405020304" pitchFamily="18" charset="0"/>
              </a:rPr>
              <a:t>The private sector replaces the public sector in sustainable investing.</a:t>
            </a:r>
          </a:p>
        </p:txBody>
      </p:sp>
      <p:grpSp>
        <p:nvGrpSpPr>
          <p:cNvPr id="12" name="Group 2"/>
          <p:cNvGrpSpPr/>
          <p:nvPr/>
        </p:nvGrpSpPr>
        <p:grpSpPr>
          <a:xfrm>
            <a:off x="11633200" y="6375401"/>
            <a:ext cx="355600" cy="355600"/>
            <a:chOff x="0" y="0"/>
            <a:chExt cx="962502" cy="962502"/>
          </a:xfrm>
        </p:grpSpPr>
        <p:grpSp>
          <p:nvGrpSpPr>
            <p:cNvPr id="13" name="Group 3"/>
            <p:cNvGrpSpPr>
              <a:grpSpLocks noChangeAspect="1"/>
            </p:cNvGrpSpPr>
            <p:nvPr/>
          </p:nvGrpSpPr>
          <p:grpSpPr>
            <a:xfrm>
              <a:off x="0" y="0"/>
              <a:ext cx="962502" cy="962502"/>
              <a:chOff x="-2540" y="-2540"/>
              <a:chExt cx="6355080" cy="6355080"/>
            </a:xfrm>
          </p:grpSpPr>
          <p:sp>
            <p:nvSpPr>
              <p:cNvPr id="15" name="Freeform 4"/>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35FAF"/>
              </a:solidFill>
            </p:spPr>
          </p:sp>
        </p:grpSp>
        <p:sp>
          <p:nvSpPr>
            <p:cNvPr id="14" name="TextBox 5"/>
            <p:cNvSpPr txBox="1"/>
            <p:nvPr/>
          </p:nvSpPr>
          <p:spPr>
            <a:xfrm>
              <a:off x="96578" y="292570"/>
              <a:ext cx="769347" cy="520661"/>
            </a:xfrm>
            <a:prstGeom prst="rect">
              <a:avLst/>
            </a:prstGeom>
          </p:spPr>
          <p:txBody>
            <a:bodyPr lIns="0" tIns="0" rIns="0" bIns="0" rtlCol="0" anchor="t">
              <a:spAutoFit/>
            </a:bodyPr>
            <a:lstStyle/>
            <a:p>
              <a:pPr algn="ctr">
                <a:lnSpc>
                  <a:spcPts val="1485"/>
                </a:lnSpc>
              </a:pPr>
              <a:r>
                <a:rPr lang="en-US" sz="1501" dirty="0">
                  <a:solidFill>
                    <a:srgbClr val="235FAF"/>
                  </a:solidFill>
                  <a:latin typeface="HK Grotesk Light"/>
                </a:rPr>
                <a:t>8</a:t>
              </a:r>
            </a:p>
          </p:txBody>
        </p:sp>
      </p:grpSp>
    </p:spTree>
    <p:extLst>
      <p:ext uri="{BB962C8B-B14F-4D97-AF65-F5344CB8AC3E}">
        <p14:creationId xmlns:p14="http://schemas.microsoft.com/office/powerpoint/2010/main" val="2280653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rot="5400000">
            <a:off x="2162625" y="104396"/>
            <a:ext cx="1930400" cy="1988451"/>
            <a:chOff x="4" y="-44488"/>
            <a:chExt cx="6521617" cy="6450602"/>
          </a:xfrm>
          <a:solidFill>
            <a:srgbClr val="FFC000"/>
          </a:solidFill>
        </p:grpSpPr>
        <p:sp>
          <p:nvSpPr>
            <p:cNvPr id="3" name="Freeform 12"/>
            <p:cNvSpPr/>
            <p:nvPr/>
          </p:nvSpPr>
          <p:spPr>
            <a:xfrm>
              <a:off x="4" y="-44488"/>
              <a:ext cx="6521617" cy="6450602"/>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grpFill/>
          </p:spPr>
        </p:sp>
      </p:grpSp>
      <p:sp>
        <p:nvSpPr>
          <p:cNvPr id="6" name="Rectangle 5"/>
          <p:cNvSpPr/>
          <p:nvPr/>
        </p:nvSpPr>
        <p:spPr>
          <a:xfrm>
            <a:off x="1794769" y="698512"/>
            <a:ext cx="2666114" cy="830997"/>
          </a:xfrm>
          <a:prstGeom prst="rect">
            <a:avLst/>
          </a:prstGeom>
        </p:spPr>
        <p:txBody>
          <a:bodyPr wrap="none">
            <a:spAutoFit/>
          </a:bodyPr>
          <a:lstStyle/>
          <a:p>
            <a:pPr algn="ctr"/>
            <a:r>
              <a:rPr lang="en-GB" sz="1600" b="1" u="sng" dirty="0">
                <a:solidFill>
                  <a:srgbClr val="FFC000"/>
                </a:solidFill>
                <a:effectLst>
                  <a:outerShdw blurRad="38100" dist="38100" dir="2700000" algn="tl">
                    <a:srgbClr val="000000">
                      <a:alpha val="43137"/>
                    </a:srgbClr>
                  </a:outerShdw>
                </a:effectLst>
              </a:rPr>
              <a:t>SCENARIO 3</a:t>
            </a:r>
          </a:p>
          <a:p>
            <a:pPr algn="ctr"/>
            <a:r>
              <a:rPr lang="en-GB" sz="1600" b="1" dirty="0">
                <a:solidFill>
                  <a:srgbClr val="FFC000"/>
                </a:solidFill>
              </a:rPr>
              <a:t>LOCALLY-LED DEVCO </a:t>
            </a:r>
          </a:p>
          <a:p>
            <a:pPr algn="ctr"/>
            <a:r>
              <a:rPr lang="en-GB" sz="1600" b="1" dirty="0">
                <a:solidFill>
                  <a:srgbClr val="FFC000"/>
                </a:solidFill>
              </a:rPr>
              <a:t>CULMINATES</a:t>
            </a:r>
          </a:p>
        </p:txBody>
      </p:sp>
      <p:sp>
        <p:nvSpPr>
          <p:cNvPr id="8" name="Rectangle 7"/>
          <p:cNvSpPr/>
          <p:nvPr/>
        </p:nvSpPr>
        <p:spPr>
          <a:xfrm>
            <a:off x="6753225" y="575285"/>
            <a:ext cx="4352925" cy="1127873"/>
          </a:xfrm>
          <a:prstGeom prst="rect">
            <a:avLst/>
          </a:prstGeom>
        </p:spPr>
        <p:txBody>
          <a:bodyPr wrap="square">
            <a:spAutoFit/>
          </a:bodyPr>
          <a:lstStyle/>
          <a:p>
            <a:pPr algn="ctr">
              <a:lnSpc>
                <a:spcPct val="107000"/>
              </a:lnSpc>
            </a:pPr>
            <a:r>
              <a:rPr lang="en-GB" sz="1600" b="1" u="sng" dirty="0">
                <a:solidFill>
                  <a:schemeClr val="accent3">
                    <a:lumMod val="50000"/>
                  </a:schemeClr>
                </a:solidFill>
                <a:effectLst>
                  <a:outerShdw blurRad="38100" dist="38100" dir="2700000" algn="tl">
                    <a:srgbClr val="000000">
                      <a:alpha val="43137"/>
                    </a:srgbClr>
                  </a:outerShdw>
                </a:effectLst>
              </a:rPr>
              <a:t>SCENARIO 4</a:t>
            </a:r>
          </a:p>
          <a:p>
            <a:pPr algn="ctr">
              <a:lnSpc>
                <a:spcPct val="107000"/>
              </a:lnSpc>
            </a:pPr>
            <a:r>
              <a:rPr lang="en-GB" sz="1600" b="1" dirty="0">
                <a:solidFill>
                  <a:schemeClr val="accent3">
                    <a:lumMod val="50000"/>
                  </a:schemeClr>
                </a:solidFill>
              </a:rPr>
              <a:t>A NEW DEVCO GLOBAL </a:t>
            </a:r>
          </a:p>
          <a:p>
            <a:pPr algn="ctr">
              <a:lnSpc>
                <a:spcPct val="107000"/>
              </a:lnSpc>
            </a:pPr>
            <a:r>
              <a:rPr lang="en-GB" sz="1600" b="1" dirty="0">
                <a:solidFill>
                  <a:schemeClr val="accent3">
                    <a:lumMod val="50000"/>
                  </a:schemeClr>
                </a:solidFill>
              </a:rPr>
              <a:t>ARCHITECTURE </a:t>
            </a:r>
          </a:p>
          <a:p>
            <a:pPr algn="ctr">
              <a:lnSpc>
                <a:spcPct val="107000"/>
              </a:lnSpc>
            </a:pPr>
            <a:r>
              <a:rPr lang="en-GB" sz="1600" b="1" dirty="0">
                <a:solidFill>
                  <a:schemeClr val="accent3">
                    <a:lumMod val="50000"/>
                  </a:schemeClr>
                </a:solidFill>
              </a:rPr>
              <a:t>TAKES ROOTS</a:t>
            </a:r>
          </a:p>
        </p:txBody>
      </p:sp>
      <p:grpSp>
        <p:nvGrpSpPr>
          <p:cNvPr id="11" name="Group 11"/>
          <p:cNvGrpSpPr/>
          <p:nvPr/>
        </p:nvGrpSpPr>
        <p:grpSpPr>
          <a:xfrm rot="5400000">
            <a:off x="7888513" y="68108"/>
            <a:ext cx="1930400" cy="2061025"/>
            <a:chOff x="4" y="-44488"/>
            <a:chExt cx="6521617" cy="6450602"/>
          </a:xfrm>
          <a:solidFill>
            <a:schemeClr val="accent3">
              <a:lumMod val="75000"/>
            </a:schemeClr>
          </a:solidFill>
        </p:grpSpPr>
        <p:sp>
          <p:nvSpPr>
            <p:cNvPr id="12" name="Freeform 12"/>
            <p:cNvSpPr/>
            <p:nvPr/>
          </p:nvSpPr>
          <p:spPr>
            <a:xfrm>
              <a:off x="4" y="-44488"/>
              <a:ext cx="6521617" cy="6450602"/>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grpFill/>
          </p:spPr>
        </p:sp>
      </p:grpSp>
      <p:sp>
        <p:nvSpPr>
          <p:cNvPr id="13" name="Rectangle 12"/>
          <p:cNvSpPr/>
          <p:nvPr/>
        </p:nvSpPr>
        <p:spPr>
          <a:xfrm>
            <a:off x="521149" y="1958918"/>
            <a:ext cx="5393875" cy="4924553"/>
          </a:xfrm>
          <a:prstGeom prst="rect">
            <a:avLst/>
          </a:prstGeom>
        </p:spPr>
        <p:txBody>
          <a:bodyPr wrap="square">
            <a:spAutoFit/>
          </a:bodyPr>
          <a:lstStyle/>
          <a:p>
            <a:pPr marL="228611" indent="-228611">
              <a:lnSpc>
                <a:spcPct val="115000"/>
              </a:lnSpc>
              <a:spcAft>
                <a:spcPts val="667"/>
              </a:spcAft>
              <a:buFont typeface="Wingdings" panose="05000000000000000000" pitchFamily="2" charset="2"/>
              <a:buChar char=""/>
            </a:pPr>
            <a:r>
              <a:rPr lang="en-GB" sz="1333" dirty="0"/>
              <a:t>Global trade’s nosedive accelerates.</a:t>
            </a:r>
          </a:p>
          <a:p>
            <a:pPr marL="228611" indent="-228611">
              <a:lnSpc>
                <a:spcPct val="115000"/>
              </a:lnSpc>
              <a:spcAft>
                <a:spcPts val="667"/>
              </a:spcAft>
              <a:buFont typeface="Wingdings" panose="05000000000000000000" pitchFamily="2" charset="2"/>
              <a:buChar char=""/>
            </a:pPr>
            <a:r>
              <a:rPr lang="en-GB" sz="1333" dirty="0"/>
              <a:t>Globalisation makes way for regionalisation.</a:t>
            </a:r>
          </a:p>
          <a:p>
            <a:pPr marL="228611" indent="-228611">
              <a:lnSpc>
                <a:spcPct val="115000"/>
              </a:lnSpc>
              <a:spcAft>
                <a:spcPts val="667"/>
              </a:spcAft>
              <a:buFont typeface="Wingdings" panose="05000000000000000000" pitchFamily="2" charset="2"/>
              <a:buChar char=""/>
            </a:pPr>
            <a:r>
              <a:rPr lang="en-GB" sz="1333" dirty="0"/>
              <a:t>The US-China trade war accelerates this globalisation-regionalisation shift.</a:t>
            </a:r>
          </a:p>
          <a:p>
            <a:pPr marL="228611" indent="-228611">
              <a:lnSpc>
                <a:spcPct val="115000"/>
              </a:lnSpc>
              <a:spcAft>
                <a:spcPts val="667"/>
              </a:spcAft>
              <a:buFont typeface="Wingdings" panose="05000000000000000000" pitchFamily="2" charset="2"/>
              <a:buChar char=""/>
            </a:pPr>
            <a:r>
              <a:rPr lang="en-GB" sz="1333" dirty="0"/>
              <a:t>Autonomous bioregions in food and energy emerge as the next logical cascade effect of regionalisation.</a:t>
            </a:r>
          </a:p>
          <a:p>
            <a:pPr marL="228611" indent="-228611">
              <a:lnSpc>
                <a:spcPct val="115000"/>
              </a:lnSpc>
              <a:spcAft>
                <a:spcPts val="667"/>
              </a:spcAft>
              <a:buFont typeface="Wingdings" panose="05000000000000000000" pitchFamily="2" charset="2"/>
              <a:buChar char=""/>
            </a:pPr>
            <a:r>
              <a:rPr lang="en-GB" sz="1333" dirty="0"/>
              <a:t>Localisation rises.</a:t>
            </a:r>
          </a:p>
          <a:p>
            <a:pPr marL="228611" indent="-228611">
              <a:lnSpc>
                <a:spcPct val="115000"/>
              </a:lnSpc>
              <a:spcAft>
                <a:spcPts val="667"/>
              </a:spcAft>
              <a:buFont typeface="Wingdings" panose="05000000000000000000" pitchFamily="2" charset="2"/>
              <a:buChar char=""/>
            </a:pPr>
            <a:r>
              <a:rPr lang="en-GB" sz="1333" dirty="0"/>
              <a:t>Locally-led development rises in cascade.</a:t>
            </a:r>
          </a:p>
          <a:p>
            <a:pPr marL="228611" indent="-228611">
              <a:lnSpc>
                <a:spcPct val="115000"/>
              </a:lnSpc>
              <a:spcAft>
                <a:spcPts val="667"/>
              </a:spcAft>
              <a:buFont typeface="Wingdings" panose="05000000000000000000" pitchFamily="2" charset="2"/>
              <a:buChar char=""/>
            </a:pPr>
            <a:r>
              <a:rPr lang="en-GB" sz="1333" dirty="0"/>
              <a:t>CSOs from the Global South rise in sync.</a:t>
            </a:r>
          </a:p>
          <a:p>
            <a:pPr marL="228611" indent="-228611">
              <a:lnSpc>
                <a:spcPct val="115000"/>
              </a:lnSpc>
              <a:spcAft>
                <a:spcPts val="667"/>
              </a:spcAft>
              <a:buFont typeface="Wingdings" panose="05000000000000000000" pitchFamily="2" charset="2"/>
              <a:buChar char=""/>
            </a:pPr>
            <a:r>
              <a:rPr lang="en-GB" sz="1333" dirty="0"/>
              <a:t>The Great Bargain gains pre-eminence.</a:t>
            </a:r>
          </a:p>
          <a:p>
            <a:pPr marL="228611" indent="-228611">
              <a:lnSpc>
                <a:spcPct val="115000"/>
              </a:lnSpc>
              <a:spcAft>
                <a:spcPts val="667"/>
              </a:spcAft>
              <a:buFont typeface="Wingdings" panose="05000000000000000000" pitchFamily="2" charset="2"/>
              <a:buChar char=""/>
            </a:pPr>
            <a:r>
              <a:rPr lang="en-GB" sz="1333" dirty="0"/>
              <a:t>State ownership also rises.</a:t>
            </a:r>
          </a:p>
          <a:p>
            <a:pPr marL="228611" indent="-228611">
              <a:lnSpc>
                <a:spcPct val="115000"/>
              </a:lnSpc>
              <a:spcAft>
                <a:spcPts val="667"/>
              </a:spcAft>
              <a:buFont typeface="Wingdings" panose="05000000000000000000" pitchFamily="2" charset="2"/>
              <a:buChar char=""/>
            </a:pPr>
            <a:r>
              <a:rPr lang="en-GB" sz="1333" dirty="0"/>
              <a:t>Production stays at home.</a:t>
            </a:r>
          </a:p>
          <a:p>
            <a:pPr marL="228611" indent="-228611">
              <a:lnSpc>
                <a:spcPct val="115000"/>
              </a:lnSpc>
              <a:spcAft>
                <a:spcPts val="667"/>
              </a:spcAft>
              <a:buFont typeface="Wingdings" panose="05000000000000000000" pitchFamily="2" charset="2"/>
              <a:buChar char=""/>
            </a:pPr>
            <a:r>
              <a:rPr lang="en-GB" sz="1333" dirty="0"/>
              <a:t>Remittances dwindle.</a:t>
            </a:r>
          </a:p>
          <a:p>
            <a:pPr marL="228611" indent="-228611">
              <a:lnSpc>
                <a:spcPct val="115000"/>
              </a:lnSpc>
              <a:spcAft>
                <a:spcPts val="667"/>
              </a:spcAft>
              <a:buFont typeface="Wingdings" panose="05000000000000000000" pitchFamily="2" charset="2"/>
              <a:buChar char=""/>
            </a:pPr>
            <a:r>
              <a:rPr lang="en-GB" sz="1333" dirty="0" err="1"/>
              <a:t>Blockchain</a:t>
            </a:r>
            <a:r>
              <a:rPr lang="en-GB" sz="1333" dirty="0"/>
              <a:t> partially helps offset the drop in remittances by drastically reducing the cost of cross-border transactions.</a:t>
            </a:r>
          </a:p>
          <a:p>
            <a:pPr marL="228611" indent="-228611">
              <a:lnSpc>
                <a:spcPct val="115000"/>
              </a:lnSpc>
              <a:spcAft>
                <a:spcPts val="667"/>
              </a:spcAft>
              <a:buFont typeface="Wingdings" panose="05000000000000000000" pitchFamily="2" charset="2"/>
              <a:buChar char=""/>
            </a:pPr>
            <a:r>
              <a:rPr lang="en-GB" sz="1333" dirty="0"/>
              <a:t>India becomes one of the world’s </a:t>
            </a:r>
            <a:r>
              <a:rPr lang="en-GB" sz="1333" dirty="0" err="1"/>
              <a:t>blockchain</a:t>
            </a:r>
            <a:r>
              <a:rPr lang="en-GB" sz="1333" dirty="0"/>
              <a:t> leaders</a:t>
            </a:r>
            <a:r>
              <a:rPr lang="en-GB" sz="1333" dirty="0">
                <a:solidFill>
                  <a:srgbClr val="002060"/>
                </a:solidFill>
              </a:rPr>
              <a:t>.</a:t>
            </a:r>
            <a:endParaRPr lang="en-GB" sz="1333" dirty="0"/>
          </a:p>
        </p:txBody>
      </p:sp>
      <p:sp>
        <p:nvSpPr>
          <p:cNvPr id="14" name="Rectangle 13"/>
          <p:cNvSpPr/>
          <p:nvPr/>
        </p:nvSpPr>
        <p:spPr>
          <a:xfrm>
            <a:off x="6858000" y="2150807"/>
            <a:ext cx="5080000" cy="2970557"/>
          </a:xfrm>
          <a:prstGeom prst="rect">
            <a:avLst/>
          </a:prstGeom>
        </p:spPr>
        <p:txBody>
          <a:bodyPr wrap="square">
            <a:spAutoFit/>
          </a:bodyPr>
          <a:lstStyle/>
          <a:p>
            <a:pPr marL="228611" indent="-228611">
              <a:lnSpc>
                <a:spcPct val="115000"/>
              </a:lnSpc>
              <a:spcAft>
                <a:spcPts val="667"/>
              </a:spcAft>
              <a:buFont typeface="Wingdings" panose="05000000000000000000" pitchFamily="2" charset="2"/>
              <a:buChar char=""/>
            </a:pPr>
            <a:r>
              <a:rPr lang="en-GB" sz="1333" dirty="0"/>
              <a:t>The number of Global South voices amongst civil society that question the current global development narrative grows significantly.</a:t>
            </a:r>
          </a:p>
          <a:p>
            <a:pPr marL="228611" indent="-228611">
              <a:lnSpc>
                <a:spcPct val="115000"/>
              </a:lnSpc>
              <a:spcAft>
                <a:spcPts val="667"/>
              </a:spcAft>
              <a:buFont typeface="Wingdings" panose="05000000000000000000" pitchFamily="2" charset="2"/>
              <a:buChar char=""/>
            </a:pPr>
            <a:r>
              <a:rPr lang="en-GB" sz="1333" dirty="0"/>
              <a:t>The call for reparations grows louder.</a:t>
            </a:r>
          </a:p>
          <a:p>
            <a:pPr marL="228611" indent="-228611">
              <a:lnSpc>
                <a:spcPct val="115000"/>
              </a:lnSpc>
              <a:spcAft>
                <a:spcPts val="667"/>
              </a:spcAft>
              <a:buFont typeface="Wingdings" panose="05000000000000000000" pitchFamily="2" charset="2"/>
              <a:buChar char=""/>
            </a:pPr>
            <a:r>
              <a:rPr lang="en-GB" sz="1333" dirty="0"/>
              <a:t>The movement #</a:t>
            </a:r>
            <a:r>
              <a:rPr lang="en-GB" sz="1333" dirty="0" err="1"/>
              <a:t>ShiftThePower</a:t>
            </a:r>
            <a:r>
              <a:rPr lang="en-GB" sz="1333" dirty="0"/>
              <a:t> gains traction.</a:t>
            </a:r>
          </a:p>
          <a:p>
            <a:pPr marL="228611" indent="-228611">
              <a:lnSpc>
                <a:spcPct val="115000"/>
              </a:lnSpc>
              <a:spcAft>
                <a:spcPts val="667"/>
              </a:spcAft>
              <a:buFont typeface="Wingdings" panose="05000000000000000000" pitchFamily="2" charset="2"/>
              <a:buChar char=""/>
            </a:pPr>
            <a:r>
              <a:rPr lang="en-GB" sz="1333" dirty="0"/>
              <a:t>Philanthropy actively begins to support social movements.</a:t>
            </a:r>
          </a:p>
          <a:p>
            <a:pPr marL="228611" indent="-228611">
              <a:lnSpc>
                <a:spcPct val="115000"/>
              </a:lnSpc>
              <a:spcAft>
                <a:spcPts val="667"/>
              </a:spcAft>
              <a:buFont typeface="Wingdings" panose="05000000000000000000" pitchFamily="2" charset="2"/>
              <a:buChar char=""/>
            </a:pPr>
            <a:r>
              <a:rPr lang="en-GB" sz="1333" dirty="0"/>
              <a:t>The concept of humanitarianism gains traction.</a:t>
            </a:r>
          </a:p>
          <a:p>
            <a:pPr marL="228611" indent="-228611">
              <a:lnSpc>
                <a:spcPct val="115000"/>
              </a:lnSpc>
              <a:spcAft>
                <a:spcPts val="667"/>
              </a:spcAft>
              <a:buFont typeface="Wingdings" panose="05000000000000000000" pitchFamily="2" charset="2"/>
              <a:buChar char=""/>
            </a:pPr>
            <a:r>
              <a:rPr lang="en-GB" sz="1333" dirty="0"/>
              <a:t>The concept of Global Public Investment (GPI) gains traction. </a:t>
            </a:r>
          </a:p>
          <a:p>
            <a:pPr marL="228611" indent="-228611">
              <a:lnSpc>
                <a:spcPct val="115000"/>
              </a:lnSpc>
              <a:spcAft>
                <a:spcPts val="667"/>
              </a:spcAft>
              <a:buFont typeface="Wingdings" panose="05000000000000000000" pitchFamily="2" charset="2"/>
              <a:buChar char=""/>
            </a:pPr>
            <a:r>
              <a:rPr lang="en-GB" sz="1333" dirty="0"/>
              <a:t>Countries that deploy advanced AI surveillance tools to monitor, track and </a:t>
            </a:r>
            <a:r>
              <a:rPr lang="en-GB" sz="1333" dirty="0" err="1"/>
              <a:t>surveil</a:t>
            </a:r>
            <a:r>
              <a:rPr lang="en-GB" sz="1333" dirty="0"/>
              <a:t> citizens significantly increase.</a:t>
            </a:r>
            <a:endParaRPr lang="en-GB" sz="1333" dirty="0">
              <a:hlinkClick r:id="rId2"/>
            </a:endParaRPr>
          </a:p>
        </p:txBody>
      </p:sp>
      <p:grpSp>
        <p:nvGrpSpPr>
          <p:cNvPr id="10" name="Group 2"/>
          <p:cNvGrpSpPr/>
          <p:nvPr/>
        </p:nvGrpSpPr>
        <p:grpSpPr>
          <a:xfrm>
            <a:off x="11633200" y="6375401"/>
            <a:ext cx="355600" cy="355600"/>
            <a:chOff x="0" y="0"/>
            <a:chExt cx="962502" cy="962502"/>
          </a:xfrm>
        </p:grpSpPr>
        <p:grpSp>
          <p:nvGrpSpPr>
            <p:cNvPr id="15" name="Group 3"/>
            <p:cNvGrpSpPr>
              <a:grpSpLocks noChangeAspect="1"/>
            </p:cNvGrpSpPr>
            <p:nvPr/>
          </p:nvGrpSpPr>
          <p:grpSpPr>
            <a:xfrm>
              <a:off x="0" y="0"/>
              <a:ext cx="962502" cy="962502"/>
              <a:chOff x="-2540" y="-2540"/>
              <a:chExt cx="6355080" cy="6355080"/>
            </a:xfrm>
          </p:grpSpPr>
          <p:sp>
            <p:nvSpPr>
              <p:cNvPr id="17" name="Freeform 4"/>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35FAF"/>
              </a:solidFill>
            </p:spPr>
          </p:sp>
        </p:grpSp>
        <p:sp>
          <p:nvSpPr>
            <p:cNvPr id="16" name="TextBox 5"/>
            <p:cNvSpPr txBox="1"/>
            <p:nvPr/>
          </p:nvSpPr>
          <p:spPr>
            <a:xfrm>
              <a:off x="96578" y="292570"/>
              <a:ext cx="769347" cy="520661"/>
            </a:xfrm>
            <a:prstGeom prst="rect">
              <a:avLst/>
            </a:prstGeom>
          </p:spPr>
          <p:txBody>
            <a:bodyPr lIns="0" tIns="0" rIns="0" bIns="0" rtlCol="0" anchor="t">
              <a:spAutoFit/>
            </a:bodyPr>
            <a:lstStyle/>
            <a:p>
              <a:pPr algn="ctr">
                <a:lnSpc>
                  <a:spcPts val="1485"/>
                </a:lnSpc>
              </a:pPr>
              <a:r>
                <a:rPr lang="en-US" sz="1501" dirty="0">
                  <a:solidFill>
                    <a:srgbClr val="235FAF"/>
                  </a:solidFill>
                  <a:latin typeface="HK Grotesk Light"/>
                </a:rPr>
                <a:t>9</a:t>
              </a:r>
            </a:p>
          </p:txBody>
        </p:sp>
      </p:grpSp>
    </p:spTree>
    <p:extLst>
      <p:ext uri="{BB962C8B-B14F-4D97-AF65-F5344CB8AC3E}">
        <p14:creationId xmlns:p14="http://schemas.microsoft.com/office/powerpoint/2010/main" val="181538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8983" y="493340"/>
            <a:ext cx="7749687" cy="523220"/>
          </a:xfrm>
          <a:prstGeom prst="rect">
            <a:avLst/>
          </a:prstGeom>
        </p:spPr>
        <p:txBody>
          <a:bodyPr wrap="square">
            <a:spAutoFit/>
          </a:bodyPr>
          <a:lstStyle/>
          <a:p>
            <a:r>
              <a:rPr lang="en-GB" sz="2800" b="1" dirty="0">
                <a:solidFill>
                  <a:schemeClr val="tx2">
                    <a:lumMod val="60000"/>
                    <a:lumOff val="40000"/>
                  </a:schemeClr>
                </a:solidFill>
              </a:rPr>
              <a:t>In case you have missed them….</a:t>
            </a:r>
          </a:p>
        </p:txBody>
      </p:sp>
      <p:sp>
        <p:nvSpPr>
          <p:cNvPr id="6" name="Rectangle 5"/>
          <p:cNvSpPr/>
          <p:nvPr/>
        </p:nvSpPr>
        <p:spPr>
          <a:xfrm>
            <a:off x="1194038" y="2358011"/>
            <a:ext cx="7178196" cy="1323439"/>
          </a:xfrm>
          <a:prstGeom prst="rect">
            <a:avLst/>
          </a:prstGeom>
        </p:spPr>
        <p:txBody>
          <a:bodyPr wrap="square">
            <a:spAutoFit/>
          </a:bodyPr>
          <a:lstStyle/>
          <a:p>
            <a:pPr marL="285750" indent="-285750">
              <a:buFont typeface="Courier New" panose="02070309020205020404" pitchFamily="49" charset="0"/>
              <a:buChar char="o"/>
            </a:pPr>
            <a:r>
              <a:rPr lang="en-GB" sz="2000" dirty="0">
                <a:solidFill>
                  <a:srgbClr val="002060"/>
                </a:solidFill>
                <a:latin typeface="Calibri" panose="020F0502020204030204" pitchFamily="34" charset="0"/>
                <a:cs typeface="Calibri" panose="020F0502020204030204" pitchFamily="34" charset="0"/>
              </a:rPr>
              <a:t>Climate change, environmental challenges and biodiversity threats, climate finance, green transition</a:t>
            </a:r>
          </a:p>
          <a:p>
            <a:pPr marL="285750" indent="-285750">
              <a:buFont typeface="Courier New" panose="02070309020205020404" pitchFamily="49" charset="0"/>
              <a:buChar char="o"/>
            </a:pPr>
            <a:r>
              <a:rPr lang="en-GB" sz="2000" dirty="0">
                <a:solidFill>
                  <a:srgbClr val="002060"/>
                </a:solidFill>
                <a:latin typeface="Calibri" panose="020F0502020204030204" pitchFamily="34" charset="0"/>
                <a:cs typeface="Calibri" panose="020F0502020204030204" pitchFamily="34" charset="0"/>
              </a:rPr>
              <a:t>Non proliferation, higher risks for Nuclear War </a:t>
            </a:r>
          </a:p>
          <a:p>
            <a:pPr marL="285750" indent="-285750">
              <a:buFont typeface="Courier New" panose="02070309020205020404" pitchFamily="49" charset="0"/>
              <a:buChar char="o"/>
            </a:pPr>
            <a:r>
              <a:rPr lang="en-GB" sz="2000" dirty="0">
                <a:solidFill>
                  <a:srgbClr val="002060"/>
                </a:solidFill>
                <a:latin typeface="Calibri" panose="020F0502020204030204" pitchFamily="34" charset="0"/>
                <a:cs typeface="Calibri" panose="020F0502020204030204" pitchFamily="34" charset="0"/>
              </a:rPr>
              <a:t>See UN Global Assessment Report on Disaster Risk Reduction</a:t>
            </a:r>
            <a:endParaRPr lang="en-SE" sz="2000" dirty="0">
              <a:solidFill>
                <a:srgbClr val="00206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6DEBCAB2-AB5B-4595-A2E9-490A662D837B}"/>
              </a:ext>
            </a:extLst>
          </p:cNvPr>
          <p:cNvSpPr/>
          <p:nvPr/>
        </p:nvSpPr>
        <p:spPr>
          <a:xfrm>
            <a:off x="699008" y="1673908"/>
            <a:ext cx="5301743" cy="400110"/>
          </a:xfrm>
          <a:prstGeom prst="rect">
            <a:avLst/>
          </a:prstGeom>
          <a:solidFill>
            <a:schemeClr val="tx2">
              <a:lumMod val="20000"/>
              <a:lumOff val="80000"/>
            </a:schemeClr>
          </a:solidFill>
        </p:spPr>
        <p:txBody>
          <a:bodyPr wrap="square">
            <a:spAutoFit/>
          </a:bodyPr>
          <a:lstStyle/>
          <a:p>
            <a:pPr lvl="1"/>
            <a:r>
              <a:rPr lang="en-GB" sz="2000" b="1" dirty="0">
                <a:solidFill>
                  <a:srgbClr val="002060"/>
                </a:solidFill>
                <a:latin typeface="Calibri" panose="020F0502020204030204" pitchFamily="34" charset="0"/>
                <a:cs typeface="Calibri" panose="020F0502020204030204" pitchFamily="34" charset="0"/>
              </a:rPr>
              <a:t>Current Existential and Systemic Risks</a:t>
            </a:r>
            <a:endParaRPr lang="en-SE" sz="2000" b="1" dirty="0">
              <a:solidFill>
                <a:srgbClr val="00206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768527F-893D-4E29-BB2C-A34930544BF7}"/>
              </a:ext>
            </a:extLst>
          </p:cNvPr>
          <p:cNvSpPr txBox="1"/>
          <p:nvPr/>
        </p:nvSpPr>
        <p:spPr>
          <a:xfrm>
            <a:off x="699008" y="3757199"/>
            <a:ext cx="5301742" cy="400110"/>
          </a:xfrm>
          <a:prstGeom prst="rect">
            <a:avLst/>
          </a:prstGeom>
          <a:solidFill>
            <a:schemeClr val="tx2">
              <a:lumMod val="20000"/>
              <a:lumOff val="80000"/>
            </a:schemeClr>
          </a:solidFill>
        </p:spPr>
        <p:txBody>
          <a:bodyPr wrap="square" rtlCol="0">
            <a:spAutoFit/>
          </a:bodyPr>
          <a:lstStyle/>
          <a:p>
            <a:r>
              <a:rPr lang="en-GB" sz="2000" b="1" dirty="0">
                <a:solidFill>
                  <a:srgbClr val="002060"/>
                </a:solidFill>
                <a:latin typeface="Calibri" panose="020F0502020204030204" pitchFamily="34" charset="0"/>
                <a:cs typeface="Calibri" panose="020F0502020204030204" pitchFamily="34" charset="0"/>
              </a:rPr>
              <a:t>Drivers of change</a:t>
            </a:r>
            <a:endParaRPr lang="en-US" sz="2000" b="1"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7F71BF2-DF32-42E7-ACB7-B2AE07623ABE}"/>
              </a:ext>
            </a:extLst>
          </p:cNvPr>
          <p:cNvSpPr txBox="1"/>
          <p:nvPr/>
        </p:nvSpPr>
        <p:spPr>
          <a:xfrm>
            <a:off x="1194038" y="4233058"/>
            <a:ext cx="10702687" cy="2831544"/>
          </a:xfrm>
          <a:prstGeom prst="rect">
            <a:avLst/>
          </a:prstGeom>
          <a:noFill/>
        </p:spPr>
        <p:txBody>
          <a:bodyPr wrap="square" rtlCol="0">
            <a:spAutoFit/>
          </a:bodyPr>
          <a:lstStyle/>
          <a:p>
            <a:pPr marL="285750" indent="-285750">
              <a:buFont typeface="Courier New" panose="02070309020205020404" pitchFamily="49" charset="0"/>
              <a:buChar char="o"/>
            </a:pPr>
            <a:r>
              <a:rPr lang="en-GB" sz="2000" dirty="0">
                <a:solidFill>
                  <a:srgbClr val="002060"/>
                </a:solidFill>
                <a:latin typeface="Calibri" panose="020F0502020204030204" pitchFamily="34" charset="0"/>
                <a:cs typeface="Calibri" panose="020F0502020204030204" pitchFamily="34" charset="0"/>
              </a:rPr>
              <a:t>Structural economic changes, accelerated by Covid 19</a:t>
            </a:r>
          </a:p>
          <a:p>
            <a:pPr marL="285750" indent="-285750">
              <a:buFont typeface="Courier New" panose="02070309020205020404" pitchFamily="49" charset="0"/>
              <a:buChar char="o"/>
            </a:pPr>
            <a:r>
              <a:rPr lang="en-GB" sz="2000" dirty="0">
                <a:solidFill>
                  <a:srgbClr val="002060"/>
                </a:solidFill>
                <a:latin typeface="Calibri" panose="020F0502020204030204" pitchFamily="34" charset="0"/>
                <a:cs typeface="Calibri" panose="020F0502020204030204" pitchFamily="34" charset="0"/>
              </a:rPr>
              <a:t>Geopolitical</a:t>
            </a:r>
            <a:r>
              <a:rPr lang="en-US" sz="2000" dirty="0">
                <a:solidFill>
                  <a:srgbClr val="002060"/>
                </a:solidFill>
                <a:latin typeface="Calibri" panose="020F0502020204030204" pitchFamily="34" charset="0"/>
                <a:cs typeface="Calibri" panose="020F0502020204030204" pitchFamily="34" charset="0"/>
              </a:rPr>
              <a:t>l tensions, global hegemony and new global order, new global and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regional power dynamics</a:t>
            </a:r>
          </a:p>
          <a:p>
            <a:pPr marL="285750" indent="-285750">
              <a:buFont typeface="Courier New" panose="02070309020205020404" pitchFamily="49" charset="0"/>
              <a:buChar char="o"/>
            </a:pPr>
            <a:r>
              <a:rPr lang="en-US" sz="2000" dirty="0">
                <a:solidFill>
                  <a:srgbClr val="002060"/>
                </a:solidFill>
                <a:latin typeface="Calibri" panose="020F0502020204030204" pitchFamily="34" charset="0"/>
                <a:cs typeface="Calibri" panose="020F0502020204030204" pitchFamily="34" charset="0"/>
              </a:rPr>
              <a:t>Continued rising inequalities and increased extreme poverty, deglobalization, rising</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populist forces, polarization</a:t>
            </a:r>
          </a:p>
          <a:p>
            <a:pPr marL="285750" indent="-285750">
              <a:buFont typeface="Courier New" panose="02070309020205020404" pitchFamily="49" charset="0"/>
              <a:buChar char="o"/>
            </a:pPr>
            <a:r>
              <a:rPr lang="en-US" sz="2000" dirty="0">
                <a:solidFill>
                  <a:srgbClr val="002060"/>
                </a:solidFill>
                <a:latin typeface="Calibri" panose="020F0502020204030204" pitchFamily="34" charset="0"/>
                <a:cs typeface="Calibri" panose="020F0502020204030204" pitchFamily="34" charset="0"/>
              </a:rPr>
              <a:t>Population growth vs. aging population, consumption and substantial changes in the job market</a:t>
            </a:r>
            <a:endParaRPr lang="en-US" sz="2000" dirty="0">
              <a:solidFill>
                <a:srgbClr val="002060"/>
              </a:solidFill>
              <a:highlight>
                <a:srgbClr val="FFFF00"/>
              </a:highlight>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2000" dirty="0">
                <a:solidFill>
                  <a:srgbClr val="002060"/>
                </a:solidFill>
                <a:latin typeface="Calibri" panose="020F0502020204030204" pitchFamily="34" charset="0"/>
                <a:cs typeface="Calibri" panose="020F0502020204030204" pitchFamily="34" charset="0"/>
              </a:rPr>
              <a:t>Slow pace on transition to a more sustainable global model, how to govern global institutions</a:t>
            </a:r>
          </a:p>
          <a:p>
            <a:pPr marL="285750" indent="-285750">
              <a:buFont typeface="Courier New" panose="02070309020205020404" pitchFamily="49" charset="0"/>
              <a:buChar char="o"/>
            </a:pPr>
            <a:r>
              <a:rPr lang="en-US" sz="2000" dirty="0">
                <a:solidFill>
                  <a:srgbClr val="002060"/>
                </a:solidFill>
                <a:latin typeface="Calibri" panose="020F0502020204030204" pitchFamily="34" charset="0"/>
                <a:cs typeface="Calibri" panose="020F0502020204030204" pitchFamily="34" charset="0"/>
              </a:rPr>
              <a:t>Short-term political cycles/ populism</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7272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2952" y="196995"/>
            <a:ext cx="10040031" cy="523220"/>
          </a:xfrm>
          <a:prstGeom prst="rect">
            <a:avLst/>
          </a:prstGeom>
        </p:spPr>
        <p:txBody>
          <a:bodyPr wrap="square">
            <a:spAutoFit/>
          </a:bodyPr>
          <a:lstStyle/>
          <a:p>
            <a:r>
              <a:rPr lang="en-GB" sz="2800" b="1" dirty="0">
                <a:solidFill>
                  <a:schemeClr val="tx2">
                    <a:lumMod val="60000"/>
                    <a:lumOff val="40000"/>
                  </a:schemeClr>
                </a:solidFill>
              </a:rPr>
              <a:t>So what will the Future of Development be?</a:t>
            </a:r>
            <a:endParaRPr lang="en-GB" sz="2500" b="1" dirty="0">
              <a:solidFill>
                <a:schemeClr val="tx2">
                  <a:lumMod val="60000"/>
                  <a:lumOff val="40000"/>
                </a:schemeClr>
              </a:solidFill>
            </a:endParaRPr>
          </a:p>
        </p:txBody>
      </p:sp>
      <p:sp>
        <p:nvSpPr>
          <p:cNvPr id="11" name="Rounded Rectangular Callout 4"/>
          <p:cNvSpPr/>
          <p:nvPr/>
        </p:nvSpPr>
        <p:spPr>
          <a:xfrm>
            <a:off x="1972155" y="1745879"/>
            <a:ext cx="7867170" cy="3959596"/>
          </a:xfrm>
          <a:prstGeom prst="wedgeRoundRectCallout">
            <a:avLst>
              <a:gd name="adj1" fmla="val 24636"/>
              <a:gd name="adj2" fmla="val 4577"/>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ltLang="sv-SE" sz="2000" b="1" dirty="0">
              <a:solidFill>
                <a:schemeClr val="tx1">
                  <a:lumMod val="50000"/>
                </a:schemeClr>
              </a:solidFill>
              <a:latin typeface="Calibri" panose="020F0502020204030204" pitchFamily="34" charset="0"/>
            </a:endParaRPr>
          </a:p>
          <a:p>
            <a:pPr marL="285750" indent="-285750">
              <a:buFont typeface="Courier New" panose="02070309020205020404" pitchFamily="49" charset="0"/>
              <a:buChar char="o"/>
            </a:pPr>
            <a:r>
              <a:rPr lang="en-GB" altLang="sv-SE" sz="2000" b="1" dirty="0">
                <a:solidFill>
                  <a:schemeClr val="tx1">
                    <a:lumMod val="50000"/>
                  </a:schemeClr>
                </a:solidFill>
                <a:latin typeface="Calibri" panose="020F0502020204030204" pitchFamily="34" charset="0"/>
              </a:rPr>
              <a:t>Continuation of the current trend of rising ODA? </a:t>
            </a:r>
            <a:br>
              <a:rPr lang="en-SE" altLang="sv-SE" sz="2000" b="1" dirty="0">
                <a:solidFill>
                  <a:schemeClr val="tx1">
                    <a:lumMod val="50000"/>
                  </a:schemeClr>
                </a:solidFill>
                <a:latin typeface="Calibri" panose="020F0502020204030204" pitchFamily="34" charset="0"/>
              </a:rPr>
            </a:br>
            <a:endParaRPr lang="en-SE" altLang="sv-SE" sz="2000" b="1" dirty="0">
              <a:solidFill>
                <a:schemeClr val="tx1">
                  <a:lumMod val="50000"/>
                </a:schemeClr>
              </a:solidFill>
              <a:latin typeface="Calibri" panose="020F0502020204030204" pitchFamily="34" charset="0"/>
            </a:endParaRPr>
          </a:p>
          <a:p>
            <a:pPr marL="285750" indent="-285750">
              <a:buFont typeface="Courier New" panose="02070309020205020404" pitchFamily="49" charset="0"/>
              <a:buChar char="o"/>
            </a:pPr>
            <a:r>
              <a:rPr lang="en-GB" altLang="sv-SE" sz="2000" b="1" dirty="0">
                <a:solidFill>
                  <a:schemeClr val="tx1">
                    <a:lumMod val="50000"/>
                  </a:schemeClr>
                </a:solidFill>
                <a:latin typeface="Calibri" panose="020F0502020204030204" pitchFamily="34" charset="0"/>
              </a:rPr>
              <a:t>Changes to the whole architecture of the development system?</a:t>
            </a:r>
          </a:p>
          <a:p>
            <a:pPr marL="742950" lvl="1" indent="-285750">
              <a:buFont typeface="Courier New" panose="02070309020205020404" pitchFamily="49" charset="0"/>
              <a:buChar char="o"/>
            </a:pPr>
            <a:r>
              <a:rPr lang="en-GB" altLang="sv-SE" sz="2000" b="1" dirty="0">
                <a:solidFill>
                  <a:schemeClr val="tx1">
                    <a:lumMod val="50000"/>
                  </a:schemeClr>
                </a:solidFill>
                <a:latin typeface="Calibri" panose="020F0502020204030204" pitchFamily="34" charset="0"/>
              </a:rPr>
              <a:t>Disruptive changes (things we know that we don not know)</a:t>
            </a:r>
          </a:p>
          <a:p>
            <a:pPr marL="742950" lvl="1" indent="-285750">
              <a:buFont typeface="Courier New" panose="02070309020205020404" pitchFamily="49" charset="0"/>
              <a:buChar char="o"/>
            </a:pPr>
            <a:r>
              <a:rPr lang="en-GB" altLang="sv-SE" sz="2000" b="1" dirty="0">
                <a:solidFill>
                  <a:schemeClr val="tx1">
                    <a:lumMod val="50000"/>
                  </a:schemeClr>
                </a:solidFill>
                <a:latin typeface="Calibri" panose="020F0502020204030204" pitchFamily="34" charset="0"/>
              </a:rPr>
              <a:t>The rise of the south, it is unfolding already</a:t>
            </a:r>
          </a:p>
          <a:p>
            <a:pPr marL="742950" lvl="1" indent="-285750">
              <a:buFont typeface="Courier New" panose="02070309020205020404" pitchFamily="49" charset="0"/>
              <a:buChar char="o"/>
            </a:pPr>
            <a:r>
              <a:rPr lang="en-GB" altLang="sv-SE" sz="2000" b="1" dirty="0">
                <a:solidFill>
                  <a:schemeClr val="tx1">
                    <a:lumMod val="50000"/>
                  </a:schemeClr>
                </a:solidFill>
                <a:latin typeface="Calibri" panose="020F0502020204030204" pitchFamily="34" charset="0"/>
              </a:rPr>
              <a:t>The decline of the North</a:t>
            </a:r>
          </a:p>
          <a:p>
            <a:pPr marL="742950" lvl="1" indent="-285750">
              <a:buFont typeface="Courier New" panose="02070309020205020404" pitchFamily="49" charset="0"/>
              <a:buChar char="o"/>
            </a:pPr>
            <a:r>
              <a:rPr lang="en-GB" altLang="sv-SE" sz="2000" b="1" dirty="0">
                <a:solidFill>
                  <a:schemeClr val="tx1">
                    <a:lumMod val="50000"/>
                  </a:schemeClr>
                </a:solidFill>
                <a:latin typeface="Calibri" panose="020F0502020204030204" pitchFamily="34" charset="0"/>
              </a:rPr>
              <a:t>Powerful new actors from civil society and private sector</a:t>
            </a:r>
          </a:p>
          <a:p>
            <a:pPr marL="742950" lvl="1" indent="-285750">
              <a:buFont typeface="Courier New" panose="02070309020205020404" pitchFamily="49" charset="0"/>
              <a:buChar char="o"/>
            </a:pPr>
            <a:r>
              <a:rPr lang="en-GB" altLang="sv-SE" sz="2000" b="1" dirty="0">
                <a:solidFill>
                  <a:schemeClr val="tx1">
                    <a:lumMod val="50000"/>
                  </a:schemeClr>
                </a:solidFill>
                <a:latin typeface="Calibri" panose="020F0502020204030204" pitchFamily="34" charset="0"/>
              </a:rPr>
              <a:t>Pressures from Covid and Ukraine (economic downturn)</a:t>
            </a:r>
          </a:p>
          <a:p>
            <a:pPr marL="742950" lvl="1" indent="-285750">
              <a:buFont typeface="Courier New" panose="02070309020205020404" pitchFamily="49" charset="0"/>
              <a:buChar char="o"/>
            </a:pPr>
            <a:r>
              <a:rPr lang="en-GB" altLang="sv-SE" sz="2000" b="1" dirty="0">
                <a:solidFill>
                  <a:schemeClr val="tx1">
                    <a:lumMod val="50000"/>
                  </a:schemeClr>
                </a:solidFill>
                <a:latin typeface="Calibri" panose="020F0502020204030204" pitchFamily="34" charset="0"/>
              </a:rPr>
              <a:t>Major changes in the composition of development finance? </a:t>
            </a:r>
          </a:p>
          <a:p>
            <a:pPr marL="285750" indent="-285750">
              <a:buFont typeface="Courier New" panose="02070309020205020404" pitchFamily="49" charset="0"/>
              <a:buChar char="o"/>
            </a:pPr>
            <a:endParaRPr lang="sv-SE" altLang="sv-SE" sz="2000" dirty="0">
              <a:solidFill>
                <a:schemeClr val="tx1">
                  <a:lumMod val="50000"/>
                </a:schemeClr>
              </a:solidFill>
              <a:latin typeface="Calibri" panose="020F0502020204030204" pitchFamily="34" charset="0"/>
            </a:endParaRPr>
          </a:p>
          <a:p>
            <a:pPr marL="285750" indent="-285750">
              <a:buFont typeface="Courier New" panose="02070309020205020404" pitchFamily="49" charset="0"/>
              <a:buChar char="o"/>
            </a:pPr>
            <a:endParaRPr lang="sv-SE" altLang="sv-SE" sz="20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320757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42C3DD2C-9CE9-BF49-8A2E-7AF7643697BB}"/>
              </a:ext>
            </a:extLst>
          </p:cNvPr>
          <p:cNvPicPr>
            <a:picLocks noChangeAspect="1"/>
          </p:cNvPicPr>
          <p:nvPr/>
        </p:nvPicPr>
        <p:blipFill>
          <a:blip r:embed="rId3"/>
          <a:stretch>
            <a:fillRect/>
          </a:stretch>
        </p:blipFill>
        <p:spPr>
          <a:xfrm>
            <a:off x="1764499" y="1277731"/>
            <a:ext cx="4331501" cy="5571066"/>
          </a:xfrm>
          <a:prstGeom prst="rect">
            <a:avLst/>
          </a:prstGeom>
        </p:spPr>
      </p:pic>
      <p:pic>
        <p:nvPicPr>
          <p:cNvPr id="10" name="Picture 9" descr="A group of people posing for the camera&#10;&#10;Description automatically generated">
            <a:extLst>
              <a:ext uri="{FF2B5EF4-FFF2-40B4-BE49-F238E27FC236}">
                <a16:creationId xmlns:a16="http://schemas.microsoft.com/office/drawing/2014/main" id="{705E9AF4-A61F-2D42-B7B9-7CD6F4F46526}"/>
              </a:ext>
            </a:extLst>
          </p:cNvPr>
          <p:cNvPicPr>
            <a:picLocks noChangeAspect="1"/>
          </p:cNvPicPr>
          <p:nvPr/>
        </p:nvPicPr>
        <p:blipFill>
          <a:blip r:embed="rId4"/>
          <a:stretch>
            <a:fillRect/>
          </a:stretch>
        </p:blipFill>
        <p:spPr>
          <a:xfrm>
            <a:off x="7444069" y="1277731"/>
            <a:ext cx="4106748" cy="2310044"/>
          </a:xfrm>
          <a:prstGeom prst="rect">
            <a:avLst/>
          </a:prstGeom>
        </p:spPr>
      </p:pic>
      <p:pic>
        <p:nvPicPr>
          <p:cNvPr id="16" name="Picture 15" descr="A picture containing person, photo, person, sitting&#10;&#10;Description automatically generated">
            <a:extLst>
              <a:ext uri="{FF2B5EF4-FFF2-40B4-BE49-F238E27FC236}">
                <a16:creationId xmlns:a16="http://schemas.microsoft.com/office/drawing/2014/main" id="{C86B08B6-CA09-884A-BAAD-0C7633E4DA95}"/>
              </a:ext>
            </a:extLst>
          </p:cNvPr>
          <p:cNvPicPr>
            <a:picLocks noChangeAspect="1"/>
          </p:cNvPicPr>
          <p:nvPr/>
        </p:nvPicPr>
        <p:blipFill>
          <a:blip r:embed="rId5"/>
          <a:stretch>
            <a:fillRect/>
          </a:stretch>
        </p:blipFill>
        <p:spPr>
          <a:xfrm>
            <a:off x="7444069" y="4293704"/>
            <a:ext cx="4106749" cy="2299778"/>
          </a:xfrm>
          <a:prstGeom prst="rect">
            <a:avLst/>
          </a:prstGeom>
        </p:spPr>
      </p:pic>
      <p:sp>
        <p:nvSpPr>
          <p:cNvPr id="9" name="Title 1">
            <a:extLst>
              <a:ext uri="{FF2B5EF4-FFF2-40B4-BE49-F238E27FC236}">
                <a16:creationId xmlns:a16="http://schemas.microsoft.com/office/drawing/2014/main" id="{5774BCDD-71F2-3E4E-A7F9-A776FE1C3F61}"/>
              </a:ext>
            </a:extLst>
          </p:cNvPr>
          <p:cNvSpPr txBox="1">
            <a:spLocks/>
          </p:cNvSpPr>
          <p:nvPr/>
        </p:nvSpPr>
        <p:spPr>
          <a:xfrm>
            <a:off x="198781" y="0"/>
            <a:ext cx="11014163" cy="1033670"/>
          </a:xfrm>
          <a:prstGeom prst="rect">
            <a:avLst/>
          </a:prstGeom>
        </p:spPr>
        <p:txBody>
          <a:bodyPr>
            <a:noAutofit/>
          </a:bodyPr>
          <a:lstStyle>
            <a:lvl1pPr algn="l" defTabSz="914400" rtl="0" eaLnBrk="1" latinLnBrk="0" hangingPunct="1">
              <a:lnSpc>
                <a:spcPct val="90000"/>
              </a:lnSpc>
              <a:spcBef>
                <a:spcPct val="0"/>
              </a:spcBef>
              <a:buNone/>
              <a:tabLst>
                <a:tab pos="63500" algn="l"/>
              </a:tabLst>
              <a:defRPr sz="4000" kern="1200">
                <a:solidFill>
                  <a:srgbClr val="00677F"/>
                </a:solidFill>
                <a:latin typeface="TheMixBold" pitchFamily="50" charset="0"/>
                <a:ea typeface="+mj-ea"/>
                <a:cs typeface="+mj-cs"/>
              </a:defRPr>
            </a:lvl1pPr>
          </a:lstStyle>
          <a:p>
            <a:r>
              <a:rPr lang="en-US" sz="3600" b="1" dirty="0">
                <a:solidFill>
                  <a:srgbClr val="002060"/>
                </a:solidFill>
              </a:rPr>
              <a:t>		Anti-</a:t>
            </a:r>
            <a:r>
              <a:rPr lang="en-US" sz="3600" b="1" dirty="0" err="1">
                <a:solidFill>
                  <a:srgbClr val="002060"/>
                </a:solidFill>
              </a:rPr>
              <a:t>globalisation</a:t>
            </a:r>
            <a:r>
              <a:rPr lang="en-US" sz="3600" b="1" dirty="0">
                <a:solidFill>
                  <a:srgbClr val="002060"/>
                </a:solidFill>
              </a:rPr>
              <a:t> and nationalism</a:t>
            </a:r>
            <a:endParaRPr lang="en-GB" sz="3600" b="1" dirty="0">
              <a:solidFill>
                <a:srgbClr val="002060"/>
              </a:solidFill>
            </a:endParaRPr>
          </a:p>
        </p:txBody>
      </p:sp>
      <p:sp>
        <p:nvSpPr>
          <p:cNvPr id="11" name="Footer Placeholder 2">
            <a:extLst>
              <a:ext uri="{FF2B5EF4-FFF2-40B4-BE49-F238E27FC236}">
                <a16:creationId xmlns:a16="http://schemas.microsoft.com/office/drawing/2014/main" id="{D23A3592-3D77-B041-A391-894BAFF2D1B4}"/>
              </a:ext>
            </a:extLst>
          </p:cNvPr>
          <p:cNvSpPr txBox="1">
            <a:spLocks/>
          </p:cNvSpPr>
          <p:nvPr/>
        </p:nvSpPr>
        <p:spPr>
          <a:xfrm>
            <a:off x="5735637" y="6591300"/>
            <a:ext cx="6075363" cy="26670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Garamond" panose="02020404030301010803" pitchFamily="18" charset="0"/>
            </a:endParaRPr>
          </a:p>
        </p:txBody>
      </p:sp>
    </p:spTree>
    <p:extLst>
      <p:ext uri="{BB962C8B-B14F-4D97-AF65-F5344CB8AC3E}">
        <p14:creationId xmlns:p14="http://schemas.microsoft.com/office/powerpoint/2010/main" val="3173591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ruta 2"/>
          <p:cNvSpPr txBox="1">
            <a:spLocks noChangeArrowheads="1"/>
          </p:cNvSpPr>
          <p:nvPr/>
        </p:nvSpPr>
        <p:spPr bwMode="auto">
          <a:xfrm>
            <a:off x="4892055" y="6634965"/>
            <a:ext cx="20882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radeGothic" pitchFamily="2" charset="0"/>
              </a:defRPr>
            </a:lvl1pPr>
            <a:lvl2pPr>
              <a:defRPr>
                <a:solidFill>
                  <a:schemeClr val="tx1"/>
                </a:solidFill>
                <a:latin typeface="TradeGothic Light" pitchFamily="2" charset="0"/>
              </a:defRPr>
            </a:lvl2pPr>
            <a:lvl3pPr>
              <a:defRPr sz="1600">
                <a:solidFill>
                  <a:schemeClr val="tx1"/>
                </a:solidFill>
                <a:latin typeface="TradeGothic Light" pitchFamily="2" charset="0"/>
              </a:defRPr>
            </a:lvl3pPr>
            <a:lvl4pPr>
              <a:defRPr sz="1400">
                <a:solidFill>
                  <a:schemeClr val="tx1"/>
                </a:solidFill>
                <a:latin typeface="TradeGothic Light" pitchFamily="2" charset="0"/>
              </a:defRPr>
            </a:lvl4pPr>
            <a:lvl5pPr>
              <a:defRPr sz="1400">
                <a:solidFill>
                  <a:schemeClr val="tx1"/>
                </a:solidFill>
                <a:latin typeface="TradeGothic Light" pitchFamily="2" charset="0"/>
              </a:defRPr>
            </a:lvl5pPr>
            <a:lvl6pPr>
              <a:defRPr sz="1400">
                <a:solidFill>
                  <a:schemeClr val="tx1"/>
                </a:solidFill>
                <a:latin typeface="TradeGothic Light" pitchFamily="2" charset="0"/>
              </a:defRPr>
            </a:lvl6pPr>
            <a:lvl7pPr>
              <a:defRPr sz="1400">
                <a:solidFill>
                  <a:schemeClr val="tx1"/>
                </a:solidFill>
                <a:latin typeface="TradeGothic Light" pitchFamily="2" charset="0"/>
              </a:defRPr>
            </a:lvl7pPr>
            <a:lvl8pPr>
              <a:defRPr sz="1400">
                <a:solidFill>
                  <a:schemeClr val="tx1"/>
                </a:solidFill>
                <a:latin typeface="TradeGothic Light" pitchFamily="2" charset="0"/>
              </a:defRPr>
            </a:lvl8pPr>
            <a:lvl9pPr>
              <a:defRPr sz="1400">
                <a:solidFill>
                  <a:schemeClr val="tx1"/>
                </a:solidFill>
                <a:latin typeface="TradeGothic Light" pitchFamily="2" charset="0"/>
              </a:defRPr>
            </a:lvl9pPr>
          </a:lstStyle>
          <a:p>
            <a:r>
              <a:rPr lang="sv-SE" altLang="sv-SE" sz="800" b="0" dirty="0">
                <a:latin typeface="Calibri" pitchFamily="34" charset="0"/>
                <a:ea typeface="Calibri" pitchFamily="34" charset="0"/>
                <a:cs typeface="Calibri" pitchFamily="34" charset="0"/>
              </a:rPr>
              <a:t>Source: OECD </a:t>
            </a:r>
          </a:p>
        </p:txBody>
      </p:sp>
      <p:sp>
        <p:nvSpPr>
          <p:cNvPr id="12292" name="textruta 9"/>
          <p:cNvSpPr txBox="1">
            <a:spLocks noChangeArrowheads="1"/>
          </p:cNvSpPr>
          <p:nvPr/>
        </p:nvSpPr>
        <p:spPr bwMode="auto">
          <a:xfrm>
            <a:off x="2125995" y="55615"/>
            <a:ext cx="800930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62000" eaLnBrk="0" hangingPunct="0">
              <a:spcBef>
                <a:spcPct val="20000"/>
              </a:spcBef>
              <a:buChar char="•"/>
              <a:defRPr b="1">
                <a:solidFill>
                  <a:schemeClr val="tx1"/>
                </a:solidFill>
                <a:latin typeface="TradeGothic" pitchFamily="2" charset="0"/>
              </a:defRPr>
            </a:lvl1pPr>
            <a:lvl2pPr marL="742950" indent="-285750" defTabSz="762000" eaLnBrk="0" hangingPunct="0">
              <a:spcBef>
                <a:spcPct val="20000"/>
              </a:spcBef>
              <a:buChar char="–"/>
              <a:defRPr>
                <a:solidFill>
                  <a:schemeClr val="tx1"/>
                </a:solidFill>
                <a:latin typeface="TradeGothic Light" pitchFamily="2" charset="0"/>
              </a:defRPr>
            </a:lvl2pPr>
            <a:lvl3pPr marL="1143000" indent="-228600" defTabSz="762000" eaLnBrk="0" hangingPunct="0">
              <a:spcBef>
                <a:spcPct val="20000"/>
              </a:spcBef>
              <a:buChar char="•"/>
              <a:defRPr sz="1600">
                <a:solidFill>
                  <a:schemeClr val="tx1"/>
                </a:solidFill>
                <a:latin typeface="TradeGothic Light" pitchFamily="2" charset="0"/>
              </a:defRPr>
            </a:lvl3pPr>
            <a:lvl4pPr marL="1600200" indent="-228600" defTabSz="762000" eaLnBrk="0" hangingPunct="0">
              <a:spcBef>
                <a:spcPct val="20000"/>
              </a:spcBef>
              <a:buChar char="–"/>
              <a:defRPr sz="1400">
                <a:solidFill>
                  <a:schemeClr val="tx1"/>
                </a:solidFill>
                <a:latin typeface="TradeGothic Light" pitchFamily="2" charset="0"/>
              </a:defRPr>
            </a:lvl4pPr>
            <a:lvl5pPr marL="2057400" indent="-228600" defTabSz="762000" eaLnBrk="0" hangingPunct="0">
              <a:spcBef>
                <a:spcPct val="20000"/>
              </a:spcBef>
              <a:buChar char="•"/>
              <a:defRPr sz="1400">
                <a:solidFill>
                  <a:schemeClr val="tx1"/>
                </a:solidFill>
                <a:latin typeface="TradeGothic Light" pitchFamily="2" charset="0"/>
              </a:defRPr>
            </a:lvl5pPr>
            <a:lvl6pPr marL="2514600" indent="-228600" defTabSz="762000" eaLnBrk="0" fontAlgn="base" hangingPunct="0">
              <a:spcBef>
                <a:spcPct val="20000"/>
              </a:spcBef>
              <a:spcAft>
                <a:spcPct val="0"/>
              </a:spcAft>
              <a:buChar char="•"/>
              <a:defRPr sz="1400">
                <a:solidFill>
                  <a:schemeClr val="tx1"/>
                </a:solidFill>
                <a:latin typeface="TradeGothic Light" pitchFamily="2" charset="0"/>
              </a:defRPr>
            </a:lvl6pPr>
            <a:lvl7pPr marL="2971800" indent="-228600" defTabSz="762000" eaLnBrk="0" fontAlgn="base" hangingPunct="0">
              <a:spcBef>
                <a:spcPct val="20000"/>
              </a:spcBef>
              <a:spcAft>
                <a:spcPct val="0"/>
              </a:spcAft>
              <a:buChar char="•"/>
              <a:defRPr sz="1400">
                <a:solidFill>
                  <a:schemeClr val="tx1"/>
                </a:solidFill>
                <a:latin typeface="TradeGothic Light" pitchFamily="2" charset="0"/>
              </a:defRPr>
            </a:lvl7pPr>
            <a:lvl8pPr marL="3429000" indent="-228600" defTabSz="762000" eaLnBrk="0" fontAlgn="base" hangingPunct="0">
              <a:spcBef>
                <a:spcPct val="20000"/>
              </a:spcBef>
              <a:spcAft>
                <a:spcPct val="0"/>
              </a:spcAft>
              <a:buChar char="•"/>
              <a:defRPr sz="1400">
                <a:solidFill>
                  <a:schemeClr val="tx1"/>
                </a:solidFill>
                <a:latin typeface="TradeGothic Light" pitchFamily="2" charset="0"/>
              </a:defRPr>
            </a:lvl8pPr>
            <a:lvl9pPr marL="3886200" indent="-228600" defTabSz="762000" eaLnBrk="0" fontAlgn="base" hangingPunct="0">
              <a:spcBef>
                <a:spcPct val="20000"/>
              </a:spcBef>
              <a:spcAft>
                <a:spcPct val="0"/>
              </a:spcAft>
              <a:buChar char="•"/>
              <a:defRPr sz="1400">
                <a:solidFill>
                  <a:schemeClr val="tx1"/>
                </a:solidFill>
                <a:latin typeface="TradeGothic Light" pitchFamily="2" charset="0"/>
              </a:defRPr>
            </a:lvl9pPr>
          </a:lstStyle>
          <a:p>
            <a:pPr algn="ctr">
              <a:spcBef>
                <a:spcPct val="0"/>
              </a:spcBef>
              <a:buFontTx/>
              <a:buNone/>
              <a:defRPr/>
            </a:pPr>
            <a:r>
              <a:rPr lang="en-US" altLang="sv-SE" sz="2800" dirty="0">
                <a:solidFill>
                  <a:schemeClr val="tx2">
                    <a:lumMod val="60000"/>
                    <a:lumOff val="40000"/>
                  </a:schemeClr>
                </a:solidFill>
                <a:latin typeface="+mn-lt"/>
              </a:rPr>
              <a:t>Official Development Assistance</a:t>
            </a:r>
            <a:endParaRPr lang="sv-SE" altLang="sv-SE" sz="2800" dirty="0">
              <a:solidFill>
                <a:schemeClr val="tx2">
                  <a:lumMod val="60000"/>
                  <a:lumOff val="40000"/>
                </a:schemeClr>
              </a:solidFill>
              <a:latin typeface="+mn-lt"/>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979" y="56989"/>
            <a:ext cx="504056" cy="52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5088" y="61077"/>
            <a:ext cx="500392" cy="51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ruta 2"/>
          <p:cNvSpPr txBox="1"/>
          <p:nvPr/>
        </p:nvSpPr>
        <p:spPr>
          <a:xfrm>
            <a:off x="1751044" y="1432443"/>
            <a:ext cx="3141011" cy="261610"/>
          </a:xfrm>
          <a:prstGeom prst="rect">
            <a:avLst/>
          </a:prstGeom>
        </p:spPr>
        <p:txBody>
          <a:bodyPr wrap="square">
            <a:spAutoFit/>
          </a:bodyPr>
          <a:lstStyle>
            <a:defPPr>
              <a:defRPr lang="en-GB"/>
            </a:defPPr>
            <a:lvl1pPr fontAlgn="b">
              <a:defRPr sz="1100" b="1">
                <a:solidFill>
                  <a:srgbClr val="000000"/>
                </a:solidFill>
                <a:latin typeface="Calibri"/>
              </a:defRPr>
            </a:lvl1pPr>
          </a:lstStyle>
          <a:p>
            <a:r>
              <a:rPr lang="sv-SE" dirty="0"/>
              <a:t>Total ODA in billion USD</a:t>
            </a:r>
          </a:p>
        </p:txBody>
      </p:sp>
      <p:sp>
        <p:nvSpPr>
          <p:cNvPr id="11" name="textruta 2">
            <a:extLst>
              <a:ext uri="{FF2B5EF4-FFF2-40B4-BE49-F238E27FC236}">
                <a16:creationId xmlns:a16="http://schemas.microsoft.com/office/drawing/2014/main" id="{5300336E-22A5-4920-B5C8-0DB1CD498D47}"/>
              </a:ext>
            </a:extLst>
          </p:cNvPr>
          <p:cNvSpPr txBox="1"/>
          <p:nvPr/>
        </p:nvSpPr>
        <p:spPr>
          <a:xfrm>
            <a:off x="7647231" y="1366630"/>
            <a:ext cx="3141011" cy="261610"/>
          </a:xfrm>
          <a:prstGeom prst="rect">
            <a:avLst/>
          </a:prstGeom>
        </p:spPr>
        <p:txBody>
          <a:bodyPr wrap="square">
            <a:spAutoFit/>
          </a:bodyPr>
          <a:lstStyle>
            <a:defPPr>
              <a:defRPr lang="en-GB"/>
            </a:defPPr>
            <a:lvl1pPr fontAlgn="b">
              <a:defRPr sz="1100" b="1">
                <a:solidFill>
                  <a:srgbClr val="000000"/>
                </a:solidFill>
                <a:latin typeface="Calibri"/>
              </a:defRPr>
            </a:lvl1pPr>
          </a:lstStyle>
          <a:p>
            <a:r>
              <a:rPr lang="sv-SE" dirty="0"/>
              <a:t>Share od ODA %</a:t>
            </a:r>
          </a:p>
        </p:txBody>
      </p:sp>
      <p:pic>
        <p:nvPicPr>
          <p:cNvPr id="6" name="Picture 5">
            <a:extLst>
              <a:ext uri="{FF2B5EF4-FFF2-40B4-BE49-F238E27FC236}">
                <a16:creationId xmlns:a16="http://schemas.microsoft.com/office/drawing/2014/main" id="{E163B643-339D-4576-9E8D-82F865E47748}"/>
              </a:ext>
            </a:extLst>
          </p:cNvPr>
          <p:cNvPicPr>
            <a:picLocks noChangeAspect="1"/>
          </p:cNvPicPr>
          <p:nvPr/>
        </p:nvPicPr>
        <p:blipFill>
          <a:blip r:embed="rId5"/>
          <a:stretch>
            <a:fillRect/>
          </a:stretch>
        </p:blipFill>
        <p:spPr>
          <a:xfrm>
            <a:off x="5404314" y="1694053"/>
            <a:ext cx="5383928" cy="4047565"/>
          </a:xfrm>
          <a:prstGeom prst="rect">
            <a:avLst/>
          </a:prstGeom>
          <a:ln w="9525">
            <a:solidFill>
              <a:schemeClr val="tx1"/>
            </a:solidFill>
          </a:ln>
        </p:spPr>
      </p:pic>
      <p:pic>
        <p:nvPicPr>
          <p:cNvPr id="5" name="Picture 4">
            <a:extLst>
              <a:ext uri="{FF2B5EF4-FFF2-40B4-BE49-F238E27FC236}">
                <a16:creationId xmlns:a16="http://schemas.microsoft.com/office/drawing/2014/main" id="{F588B5F0-D60C-4E81-B343-DFCA3B8B302A}"/>
              </a:ext>
            </a:extLst>
          </p:cNvPr>
          <p:cNvPicPr>
            <a:picLocks noChangeAspect="1"/>
          </p:cNvPicPr>
          <p:nvPr/>
        </p:nvPicPr>
        <p:blipFill>
          <a:blip r:embed="rId6"/>
          <a:stretch>
            <a:fillRect/>
          </a:stretch>
        </p:blipFill>
        <p:spPr>
          <a:xfrm>
            <a:off x="129750" y="1694053"/>
            <a:ext cx="5172092" cy="4056090"/>
          </a:xfrm>
          <a:prstGeom prst="rect">
            <a:avLst/>
          </a:prstGeom>
          <a:ln w="9525">
            <a:solidFill>
              <a:schemeClr val="tx1"/>
            </a:solidFill>
          </a:ln>
        </p:spPr>
      </p:pic>
    </p:spTree>
    <p:extLst>
      <p:ext uri="{BB962C8B-B14F-4D97-AF65-F5344CB8AC3E}">
        <p14:creationId xmlns:p14="http://schemas.microsoft.com/office/powerpoint/2010/main" val="384520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ruta 9"/>
          <p:cNvSpPr txBox="1">
            <a:spLocks noChangeArrowheads="1"/>
          </p:cNvSpPr>
          <p:nvPr/>
        </p:nvSpPr>
        <p:spPr bwMode="auto">
          <a:xfrm>
            <a:off x="1725945" y="261630"/>
            <a:ext cx="800930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62000" eaLnBrk="0" hangingPunct="0">
              <a:spcBef>
                <a:spcPct val="20000"/>
              </a:spcBef>
              <a:buChar char="•"/>
              <a:defRPr b="1">
                <a:solidFill>
                  <a:schemeClr val="tx1"/>
                </a:solidFill>
                <a:latin typeface="TradeGothic" pitchFamily="2" charset="0"/>
              </a:defRPr>
            </a:lvl1pPr>
            <a:lvl2pPr marL="742950" indent="-285750" defTabSz="762000" eaLnBrk="0" hangingPunct="0">
              <a:spcBef>
                <a:spcPct val="20000"/>
              </a:spcBef>
              <a:buChar char="–"/>
              <a:defRPr>
                <a:solidFill>
                  <a:schemeClr val="tx1"/>
                </a:solidFill>
                <a:latin typeface="TradeGothic Light" pitchFamily="2" charset="0"/>
              </a:defRPr>
            </a:lvl2pPr>
            <a:lvl3pPr marL="1143000" indent="-228600" defTabSz="762000" eaLnBrk="0" hangingPunct="0">
              <a:spcBef>
                <a:spcPct val="20000"/>
              </a:spcBef>
              <a:buChar char="•"/>
              <a:defRPr sz="1600">
                <a:solidFill>
                  <a:schemeClr val="tx1"/>
                </a:solidFill>
                <a:latin typeface="TradeGothic Light" pitchFamily="2" charset="0"/>
              </a:defRPr>
            </a:lvl3pPr>
            <a:lvl4pPr marL="1600200" indent="-228600" defTabSz="762000" eaLnBrk="0" hangingPunct="0">
              <a:spcBef>
                <a:spcPct val="20000"/>
              </a:spcBef>
              <a:buChar char="–"/>
              <a:defRPr sz="1400">
                <a:solidFill>
                  <a:schemeClr val="tx1"/>
                </a:solidFill>
                <a:latin typeface="TradeGothic Light" pitchFamily="2" charset="0"/>
              </a:defRPr>
            </a:lvl4pPr>
            <a:lvl5pPr marL="2057400" indent="-228600" defTabSz="762000" eaLnBrk="0" hangingPunct="0">
              <a:spcBef>
                <a:spcPct val="20000"/>
              </a:spcBef>
              <a:buChar char="•"/>
              <a:defRPr sz="1400">
                <a:solidFill>
                  <a:schemeClr val="tx1"/>
                </a:solidFill>
                <a:latin typeface="TradeGothic Light" pitchFamily="2" charset="0"/>
              </a:defRPr>
            </a:lvl5pPr>
            <a:lvl6pPr marL="2514600" indent="-228600" defTabSz="762000" eaLnBrk="0" fontAlgn="base" hangingPunct="0">
              <a:spcBef>
                <a:spcPct val="20000"/>
              </a:spcBef>
              <a:spcAft>
                <a:spcPct val="0"/>
              </a:spcAft>
              <a:buChar char="•"/>
              <a:defRPr sz="1400">
                <a:solidFill>
                  <a:schemeClr val="tx1"/>
                </a:solidFill>
                <a:latin typeface="TradeGothic Light" pitchFamily="2" charset="0"/>
              </a:defRPr>
            </a:lvl6pPr>
            <a:lvl7pPr marL="2971800" indent="-228600" defTabSz="762000" eaLnBrk="0" fontAlgn="base" hangingPunct="0">
              <a:spcBef>
                <a:spcPct val="20000"/>
              </a:spcBef>
              <a:spcAft>
                <a:spcPct val="0"/>
              </a:spcAft>
              <a:buChar char="•"/>
              <a:defRPr sz="1400">
                <a:solidFill>
                  <a:schemeClr val="tx1"/>
                </a:solidFill>
                <a:latin typeface="TradeGothic Light" pitchFamily="2" charset="0"/>
              </a:defRPr>
            </a:lvl7pPr>
            <a:lvl8pPr marL="3429000" indent="-228600" defTabSz="762000" eaLnBrk="0" fontAlgn="base" hangingPunct="0">
              <a:spcBef>
                <a:spcPct val="20000"/>
              </a:spcBef>
              <a:spcAft>
                <a:spcPct val="0"/>
              </a:spcAft>
              <a:buChar char="•"/>
              <a:defRPr sz="1400">
                <a:solidFill>
                  <a:schemeClr val="tx1"/>
                </a:solidFill>
                <a:latin typeface="TradeGothic Light" pitchFamily="2" charset="0"/>
              </a:defRPr>
            </a:lvl8pPr>
            <a:lvl9pPr marL="3886200" indent="-228600" defTabSz="762000" eaLnBrk="0" fontAlgn="base" hangingPunct="0">
              <a:spcBef>
                <a:spcPct val="20000"/>
              </a:spcBef>
              <a:spcAft>
                <a:spcPct val="0"/>
              </a:spcAft>
              <a:buChar char="•"/>
              <a:defRPr sz="1400">
                <a:solidFill>
                  <a:schemeClr val="tx1"/>
                </a:solidFill>
                <a:latin typeface="TradeGothic Light" pitchFamily="2" charset="0"/>
              </a:defRPr>
            </a:lvl9pPr>
          </a:lstStyle>
          <a:p>
            <a:pPr algn="ctr">
              <a:spcBef>
                <a:spcPct val="0"/>
              </a:spcBef>
              <a:buFontTx/>
              <a:buNone/>
              <a:defRPr/>
            </a:pPr>
            <a:r>
              <a:rPr lang="en-US" altLang="sv-SE" sz="2800" dirty="0">
                <a:solidFill>
                  <a:schemeClr val="tx2">
                    <a:lumMod val="60000"/>
                    <a:lumOff val="40000"/>
                  </a:schemeClr>
                </a:solidFill>
                <a:latin typeface="+mn-lt"/>
              </a:rPr>
              <a:t>Official Development Assistance</a:t>
            </a:r>
            <a:endParaRPr lang="sv-SE" altLang="sv-SE" sz="2800" dirty="0">
              <a:solidFill>
                <a:schemeClr val="tx2">
                  <a:lumMod val="60000"/>
                  <a:lumOff val="40000"/>
                </a:schemeClr>
              </a:solidFill>
              <a:latin typeface="+mn-lt"/>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979" y="56989"/>
            <a:ext cx="504056" cy="52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5088" y="61077"/>
            <a:ext cx="500392" cy="51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ruta 2"/>
          <p:cNvSpPr txBox="1"/>
          <p:nvPr/>
        </p:nvSpPr>
        <p:spPr>
          <a:xfrm>
            <a:off x="4365665" y="1019014"/>
            <a:ext cx="3141011" cy="261610"/>
          </a:xfrm>
          <a:prstGeom prst="rect">
            <a:avLst/>
          </a:prstGeom>
        </p:spPr>
        <p:txBody>
          <a:bodyPr wrap="square">
            <a:spAutoFit/>
          </a:bodyPr>
          <a:lstStyle>
            <a:defPPr>
              <a:defRPr lang="en-GB"/>
            </a:defPPr>
            <a:lvl1pPr fontAlgn="b">
              <a:defRPr sz="1100" b="1">
                <a:solidFill>
                  <a:srgbClr val="000000"/>
                </a:solidFill>
                <a:latin typeface="Calibri"/>
              </a:defRPr>
            </a:lvl1pPr>
          </a:lstStyle>
          <a:p>
            <a:r>
              <a:rPr lang="sv-SE" dirty="0"/>
              <a:t>As share of Global GDP and Trade</a:t>
            </a:r>
          </a:p>
        </p:txBody>
      </p:sp>
      <p:pic>
        <p:nvPicPr>
          <p:cNvPr id="9" name="Picture 8">
            <a:extLst>
              <a:ext uri="{FF2B5EF4-FFF2-40B4-BE49-F238E27FC236}">
                <a16:creationId xmlns:a16="http://schemas.microsoft.com/office/drawing/2014/main" id="{5BE4BF2C-0893-438B-8F62-62D130826E58}"/>
              </a:ext>
            </a:extLst>
          </p:cNvPr>
          <p:cNvPicPr>
            <a:picLocks noChangeAspect="1"/>
          </p:cNvPicPr>
          <p:nvPr/>
        </p:nvPicPr>
        <p:blipFill>
          <a:blip r:embed="rId5"/>
          <a:stretch>
            <a:fillRect/>
          </a:stretch>
        </p:blipFill>
        <p:spPr>
          <a:xfrm>
            <a:off x="2043144" y="1319218"/>
            <a:ext cx="7234205" cy="5277152"/>
          </a:xfrm>
          <a:prstGeom prst="rect">
            <a:avLst/>
          </a:prstGeom>
        </p:spPr>
      </p:pic>
      <p:sp>
        <p:nvSpPr>
          <p:cNvPr id="8" name="textruta 2">
            <a:extLst>
              <a:ext uri="{FF2B5EF4-FFF2-40B4-BE49-F238E27FC236}">
                <a16:creationId xmlns:a16="http://schemas.microsoft.com/office/drawing/2014/main" id="{147F8A8F-667A-4336-87C5-3763E792EC2E}"/>
              </a:ext>
            </a:extLst>
          </p:cNvPr>
          <p:cNvSpPr txBox="1">
            <a:spLocks noChangeArrowheads="1"/>
          </p:cNvSpPr>
          <p:nvPr/>
        </p:nvSpPr>
        <p:spPr bwMode="auto">
          <a:xfrm>
            <a:off x="4885705" y="6694663"/>
            <a:ext cx="20882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radeGothic" pitchFamily="2" charset="0"/>
              </a:defRPr>
            </a:lvl1pPr>
            <a:lvl2pPr>
              <a:defRPr>
                <a:solidFill>
                  <a:schemeClr val="tx1"/>
                </a:solidFill>
                <a:latin typeface="TradeGothic Light" pitchFamily="2" charset="0"/>
              </a:defRPr>
            </a:lvl2pPr>
            <a:lvl3pPr>
              <a:defRPr sz="1600">
                <a:solidFill>
                  <a:schemeClr val="tx1"/>
                </a:solidFill>
                <a:latin typeface="TradeGothic Light" pitchFamily="2" charset="0"/>
              </a:defRPr>
            </a:lvl3pPr>
            <a:lvl4pPr>
              <a:defRPr sz="1400">
                <a:solidFill>
                  <a:schemeClr val="tx1"/>
                </a:solidFill>
                <a:latin typeface="TradeGothic Light" pitchFamily="2" charset="0"/>
              </a:defRPr>
            </a:lvl4pPr>
            <a:lvl5pPr>
              <a:defRPr sz="1400">
                <a:solidFill>
                  <a:schemeClr val="tx1"/>
                </a:solidFill>
                <a:latin typeface="TradeGothic Light" pitchFamily="2" charset="0"/>
              </a:defRPr>
            </a:lvl5pPr>
            <a:lvl6pPr>
              <a:defRPr sz="1400">
                <a:solidFill>
                  <a:schemeClr val="tx1"/>
                </a:solidFill>
                <a:latin typeface="TradeGothic Light" pitchFamily="2" charset="0"/>
              </a:defRPr>
            </a:lvl6pPr>
            <a:lvl7pPr>
              <a:defRPr sz="1400">
                <a:solidFill>
                  <a:schemeClr val="tx1"/>
                </a:solidFill>
                <a:latin typeface="TradeGothic Light" pitchFamily="2" charset="0"/>
              </a:defRPr>
            </a:lvl7pPr>
            <a:lvl8pPr>
              <a:defRPr sz="1400">
                <a:solidFill>
                  <a:schemeClr val="tx1"/>
                </a:solidFill>
                <a:latin typeface="TradeGothic Light" pitchFamily="2" charset="0"/>
              </a:defRPr>
            </a:lvl8pPr>
            <a:lvl9pPr>
              <a:defRPr sz="1400">
                <a:solidFill>
                  <a:schemeClr val="tx1"/>
                </a:solidFill>
                <a:latin typeface="TradeGothic Light" pitchFamily="2" charset="0"/>
              </a:defRPr>
            </a:lvl9pPr>
          </a:lstStyle>
          <a:p>
            <a:r>
              <a:rPr lang="sv-SE" altLang="sv-SE" sz="800" b="0" dirty="0">
                <a:latin typeface="Calibri" pitchFamily="34" charset="0"/>
                <a:ea typeface="Calibri" pitchFamily="34" charset="0"/>
                <a:cs typeface="Calibri" pitchFamily="34" charset="0"/>
              </a:rPr>
              <a:t>Source: OECD , UN and the World bank</a:t>
            </a:r>
          </a:p>
        </p:txBody>
      </p:sp>
    </p:spTree>
    <p:extLst>
      <p:ext uri="{BB962C8B-B14F-4D97-AF65-F5344CB8AC3E}">
        <p14:creationId xmlns:p14="http://schemas.microsoft.com/office/powerpoint/2010/main" val="1501396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ruta 2"/>
          <p:cNvSpPr txBox="1">
            <a:spLocks noChangeArrowheads="1"/>
          </p:cNvSpPr>
          <p:nvPr/>
        </p:nvSpPr>
        <p:spPr bwMode="auto">
          <a:xfrm>
            <a:off x="4885705" y="6694663"/>
            <a:ext cx="20882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radeGothic" pitchFamily="2" charset="0"/>
              </a:defRPr>
            </a:lvl1pPr>
            <a:lvl2pPr>
              <a:defRPr>
                <a:solidFill>
                  <a:schemeClr val="tx1"/>
                </a:solidFill>
                <a:latin typeface="TradeGothic Light" pitchFamily="2" charset="0"/>
              </a:defRPr>
            </a:lvl2pPr>
            <a:lvl3pPr>
              <a:defRPr sz="1600">
                <a:solidFill>
                  <a:schemeClr val="tx1"/>
                </a:solidFill>
                <a:latin typeface="TradeGothic Light" pitchFamily="2" charset="0"/>
              </a:defRPr>
            </a:lvl3pPr>
            <a:lvl4pPr>
              <a:defRPr sz="1400">
                <a:solidFill>
                  <a:schemeClr val="tx1"/>
                </a:solidFill>
                <a:latin typeface="TradeGothic Light" pitchFamily="2" charset="0"/>
              </a:defRPr>
            </a:lvl4pPr>
            <a:lvl5pPr>
              <a:defRPr sz="1400">
                <a:solidFill>
                  <a:schemeClr val="tx1"/>
                </a:solidFill>
                <a:latin typeface="TradeGothic Light" pitchFamily="2" charset="0"/>
              </a:defRPr>
            </a:lvl5pPr>
            <a:lvl6pPr>
              <a:defRPr sz="1400">
                <a:solidFill>
                  <a:schemeClr val="tx1"/>
                </a:solidFill>
                <a:latin typeface="TradeGothic Light" pitchFamily="2" charset="0"/>
              </a:defRPr>
            </a:lvl6pPr>
            <a:lvl7pPr>
              <a:defRPr sz="1400">
                <a:solidFill>
                  <a:schemeClr val="tx1"/>
                </a:solidFill>
                <a:latin typeface="TradeGothic Light" pitchFamily="2" charset="0"/>
              </a:defRPr>
            </a:lvl7pPr>
            <a:lvl8pPr>
              <a:defRPr sz="1400">
                <a:solidFill>
                  <a:schemeClr val="tx1"/>
                </a:solidFill>
                <a:latin typeface="TradeGothic Light" pitchFamily="2" charset="0"/>
              </a:defRPr>
            </a:lvl8pPr>
            <a:lvl9pPr>
              <a:defRPr sz="1400">
                <a:solidFill>
                  <a:schemeClr val="tx1"/>
                </a:solidFill>
                <a:latin typeface="TradeGothic Light" pitchFamily="2" charset="0"/>
              </a:defRPr>
            </a:lvl9pPr>
          </a:lstStyle>
          <a:p>
            <a:r>
              <a:rPr lang="sv-SE" altLang="sv-SE" sz="800" b="0" dirty="0">
                <a:latin typeface="Calibri" pitchFamily="34" charset="0"/>
                <a:ea typeface="Calibri" pitchFamily="34" charset="0"/>
                <a:cs typeface="Calibri" pitchFamily="34" charset="0"/>
              </a:rPr>
              <a:t>Source: OECD , UN and the World bank</a:t>
            </a:r>
          </a:p>
        </p:txBody>
      </p:sp>
      <p:sp>
        <p:nvSpPr>
          <p:cNvPr id="12292" name="textruta 9"/>
          <p:cNvSpPr txBox="1">
            <a:spLocks noChangeArrowheads="1"/>
          </p:cNvSpPr>
          <p:nvPr/>
        </p:nvSpPr>
        <p:spPr bwMode="auto">
          <a:xfrm>
            <a:off x="1925167" y="216439"/>
            <a:ext cx="800930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62000" eaLnBrk="0" hangingPunct="0">
              <a:spcBef>
                <a:spcPct val="20000"/>
              </a:spcBef>
              <a:buChar char="•"/>
              <a:defRPr b="1">
                <a:solidFill>
                  <a:schemeClr val="tx1"/>
                </a:solidFill>
                <a:latin typeface="TradeGothic" pitchFamily="2" charset="0"/>
              </a:defRPr>
            </a:lvl1pPr>
            <a:lvl2pPr marL="742950" indent="-285750" defTabSz="762000" eaLnBrk="0" hangingPunct="0">
              <a:spcBef>
                <a:spcPct val="20000"/>
              </a:spcBef>
              <a:buChar char="–"/>
              <a:defRPr>
                <a:solidFill>
                  <a:schemeClr val="tx1"/>
                </a:solidFill>
                <a:latin typeface="TradeGothic Light" pitchFamily="2" charset="0"/>
              </a:defRPr>
            </a:lvl2pPr>
            <a:lvl3pPr marL="1143000" indent="-228600" defTabSz="762000" eaLnBrk="0" hangingPunct="0">
              <a:spcBef>
                <a:spcPct val="20000"/>
              </a:spcBef>
              <a:buChar char="•"/>
              <a:defRPr sz="1600">
                <a:solidFill>
                  <a:schemeClr val="tx1"/>
                </a:solidFill>
                <a:latin typeface="TradeGothic Light" pitchFamily="2" charset="0"/>
              </a:defRPr>
            </a:lvl3pPr>
            <a:lvl4pPr marL="1600200" indent="-228600" defTabSz="762000" eaLnBrk="0" hangingPunct="0">
              <a:spcBef>
                <a:spcPct val="20000"/>
              </a:spcBef>
              <a:buChar char="–"/>
              <a:defRPr sz="1400">
                <a:solidFill>
                  <a:schemeClr val="tx1"/>
                </a:solidFill>
                <a:latin typeface="TradeGothic Light" pitchFamily="2" charset="0"/>
              </a:defRPr>
            </a:lvl4pPr>
            <a:lvl5pPr marL="2057400" indent="-228600" defTabSz="762000" eaLnBrk="0" hangingPunct="0">
              <a:spcBef>
                <a:spcPct val="20000"/>
              </a:spcBef>
              <a:buChar char="•"/>
              <a:defRPr sz="1400">
                <a:solidFill>
                  <a:schemeClr val="tx1"/>
                </a:solidFill>
                <a:latin typeface="TradeGothic Light" pitchFamily="2" charset="0"/>
              </a:defRPr>
            </a:lvl5pPr>
            <a:lvl6pPr marL="2514600" indent="-228600" defTabSz="762000" eaLnBrk="0" fontAlgn="base" hangingPunct="0">
              <a:spcBef>
                <a:spcPct val="20000"/>
              </a:spcBef>
              <a:spcAft>
                <a:spcPct val="0"/>
              </a:spcAft>
              <a:buChar char="•"/>
              <a:defRPr sz="1400">
                <a:solidFill>
                  <a:schemeClr val="tx1"/>
                </a:solidFill>
                <a:latin typeface="TradeGothic Light" pitchFamily="2" charset="0"/>
              </a:defRPr>
            </a:lvl6pPr>
            <a:lvl7pPr marL="2971800" indent="-228600" defTabSz="762000" eaLnBrk="0" fontAlgn="base" hangingPunct="0">
              <a:spcBef>
                <a:spcPct val="20000"/>
              </a:spcBef>
              <a:spcAft>
                <a:spcPct val="0"/>
              </a:spcAft>
              <a:buChar char="•"/>
              <a:defRPr sz="1400">
                <a:solidFill>
                  <a:schemeClr val="tx1"/>
                </a:solidFill>
                <a:latin typeface="TradeGothic Light" pitchFamily="2" charset="0"/>
              </a:defRPr>
            </a:lvl7pPr>
            <a:lvl8pPr marL="3429000" indent="-228600" defTabSz="762000" eaLnBrk="0" fontAlgn="base" hangingPunct="0">
              <a:spcBef>
                <a:spcPct val="20000"/>
              </a:spcBef>
              <a:spcAft>
                <a:spcPct val="0"/>
              </a:spcAft>
              <a:buChar char="•"/>
              <a:defRPr sz="1400">
                <a:solidFill>
                  <a:schemeClr val="tx1"/>
                </a:solidFill>
                <a:latin typeface="TradeGothic Light" pitchFamily="2" charset="0"/>
              </a:defRPr>
            </a:lvl8pPr>
            <a:lvl9pPr marL="3886200" indent="-228600" defTabSz="762000" eaLnBrk="0" fontAlgn="base" hangingPunct="0">
              <a:spcBef>
                <a:spcPct val="20000"/>
              </a:spcBef>
              <a:spcAft>
                <a:spcPct val="0"/>
              </a:spcAft>
              <a:buChar char="•"/>
              <a:defRPr sz="1400">
                <a:solidFill>
                  <a:schemeClr val="tx1"/>
                </a:solidFill>
                <a:latin typeface="TradeGothic Light" pitchFamily="2" charset="0"/>
              </a:defRPr>
            </a:lvl9pPr>
          </a:lstStyle>
          <a:p>
            <a:pPr algn="ctr">
              <a:spcBef>
                <a:spcPct val="0"/>
              </a:spcBef>
              <a:buFontTx/>
              <a:buNone/>
              <a:defRPr/>
            </a:pPr>
            <a:r>
              <a:rPr lang="en-US" altLang="sv-SE" sz="2800" dirty="0">
                <a:solidFill>
                  <a:schemeClr val="tx2">
                    <a:lumMod val="60000"/>
                    <a:lumOff val="40000"/>
                  </a:schemeClr>
                </a:solidFill>
                <a:latin typeface="+mn-lt"/>
              </a:rPr>
              <a:t>Official Development Assistance</a:t>
            </a:r>
            <a:endParaRPr lang="sv-SE" altLang="sv-SE" sz="2800" dirty="0">
              <a:solidFill>
                <a:schemeClr val="tx2">
                  <a:lumMod val="60000"/>
                  <a:lumOff val="40000"/>
                </a:schemeClr>
              </a:solidFill>
              <a:latin typeface="+mn-lt"/>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979" y="56989"/>
            <a:ext cx="504056" cy="52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5088" y="61077"/>
            <a:ext cx="500392" cy="51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ruta 2"/>
          <p:cNvSpPr txBox="1"/>
          <p:nvPr/>
        </p:nvSpPr>
        <p:spPr>
          <a:xfrm>
            <a:off x="5326555" y="1070156"/>
            <a:ext cx="3141011" cy="261610"/>
          </a:xfrm>
          <a:prstGeom prst="rect">
            <a:avLst/>
          </a:prstGeom>
        </p:spPr>
        <p:txBody>
          <a:bodyPr wrap="square">
            <a:spAutoFit/>
          </a:bodyPr>
          <a:lstStyle>
            <a:defPPr>
              <a:defRPr lang="en-GB"/>
            </a:defPPr>
            <a:lvl1pPr fontAlgn="b">
              <a:defRPr sz="1100" b="1">
                <a:solidFill>
                  <a:srgbClr val="000000"/>
                </a:solidFill>
                <a:latin typeface="Calibri"/>
              </a:defRPr>
            </a:lvl1pPr>
          </a:lstStyle>
          <a:p>
            <a:r>
              <a:rPr lang="sv-SE" dirty="0"/>
              <a:t>Index 1990 = 100</a:t>
            </a:r>
          </a:p>
        </p:txBody>
      </p:sp>
      <p:pic>
        <p:nvPicPr>
          <p:cNvPr id="7" name="Picture 6">
            <a:extLst>
              <a:ext uri="{FF2B5EF4-FFF2-40B4-BE49-F238E27FC236}">
                <a16:creationId xmlns:a16="http://schemas.microsoft.com/office/drawing/2014/main" id="{C7899B43-5BD4-4E4F-9F2C-523BC04AA6A8}"/>
              </a:ext>
            </a:extLst>
          </p:cNvPr>
          <p:cNvPicPr>
            <a:picLocks noChangeAspect="1"/>
          </p:cNvPicPr>
          <p:nvPr/>
        </p:nvPicPr>
        <p:blipFill>
          <a:blip r:embed="rId5"/>
          <a:stretch>
            <a:fillRect/>
          </a:stretch>
        </p:blipFill>
        <p:spPr>
          <a:xfrm>
            <a:off x="1925168" y="1331766"/>
            <a:ext cx="8009307" cy="5309795"/>
          </a:xfrm>
          <a:prstGeom prst="rect">
            <a:avLst/>
          </a:prstGeom>
        </p:spPr>
      </p:pic>
    </p:spTree>
    <p:extLst>
      <p:ext uri="{BB962C8B-B14F-4D97-AF65-F5344CB8AC3E}">
        <p14:creationId xmlns:p14="http://schemas.microsoft.com/office/powerpoint/2010/main" val="2446622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ruta 2"/>
          <p:cNvSpPr txBox="1">
            <a:spLocks noChangeArrowheads="1"/>
          </p:cNvSpPr>
          <p:nvPr/>
        </p:nvSpPr>
        <p:spPr bwMode="auto">
          <a:xfrm>
            <a:off x="4892055" y="6634965"/>
            <a:ext cx="20882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radeGothic" pitchFamily="2" charset="0"/>
              </a:defRPr>
            </a:lvl1pPr>
            <a:lvl2pPr>
              <a:defRPr>
                <a:solidFill>
                  <a:schemeClr val="tx1"/>
                </a:solidFill>
                <a:latin typeface="TradeGothic Light" pitchFamily="2" charset="0"/>
              </a:defRPr>
            </a:lvl2pPr>
            <a:lvl3pPr>
              <a:defRPr sz="1600">
                <a:solidFill>
                  <a:schemeClr val="tx1"/>
                </a:solidFill>
                <a:latin typeface="TradeGothic Light" pitchFamily="2" charset="0"/>
              </a:defRPr>
            </a:lvl3pPr>
            <a:lvl4pPr>
              <a:defRPr sz="1400">
                <a:solidFill>
                  <a:schemeClr val="tx1"/>
                </a:solidFill>
                <a:latin typeface="TradeGothic Light" pitchFamily="2" charset="0"/>
              </a:defRPr>
            </a:lvl4pPr>
            <a:lvl5pPr>
              <a:defRPr sz="1400">
                <a:solidFill>
                  <a:schemeClr val="tx1"/>
                </a:solidFill>
                <a:latin typeface="TradeGothic Light" pitchFamily="2" charset="0"/>
              </a:defRPr>
            </a:lvl5pPr>
            <a:lvl6pPr>
              <a:defRPr sz="1400">
                <a:solidFill>
                  <a:schemeClr val="tx1"/>
                </a:solidFill>
                <a:latin typeface="TradeGothic Light" pitchFamily="2" charset="0"/>
              </a:defRPr>
            </a:lvl6pPr>
            <a:lvl7pPr>
              <a:defRPr sz="1400">
                <a:solidFill>
                  <a:schemeClr val="tx1"/>
                </a:solidFill>
                <a:latin typeface="TradeGothic Light" pitchFamily="2" charset="0"/>
              </a:defRPr>
            </a:lvl7pPr>
            <a:lvl8pPr>
              <a:defRPr sz="1400">
                <a:solidFill>
                  <a:schemeClr val="tx1"/>
                </a:solidFill>
                <a:latin typeface="TradeGothic Light" pitchFamily="2" charset="0"/>
              </a:defRPr>
            </a:lvl8pPr>
            <a:lvl9pPr>
              <a:defRPr sz="1400">
                <a:solidFill>
                  <a:schemeClr val="tx1"/>
                </a:solidFill>
                <a:latin typeface="TradeGothic Light" pitchFamily="2" charset="0"/>
              </a:defRPr>
            </a:lvl9pPr>
          </a:lstStyle>
          <a:p>
            <a:r>
              <a:rPr lang="sv-SE" altLang="sv-SE" sz="800" b="0" dirty="0">
                <a:latin typeface="Calibri" pitchFamily="34" charset="0"/>
                <a:ea typeface="Calibri" pitchFamily="34" charset="0"/>
                <a:cs typeface="Calibri" pitchFamily="34" charset="0"/>
              </a:rPr>
              <a:t>Source: OECD , UN and the World bank</a:t>
            </a:r>
          </a:p>
        </p:txBody>
      </p:sp>
      <p:sp>
        <p:nvSpPr>
          <p:cNvPr id="12292" name="textruta 9"/>
          <p:cNvSpPr txBox="1">
            <a:spLocks noChangeArrowheads="1"/>
          </p:cNvSpPr>
          <p:nvPr/>
        </p:nvSpPr>
        <p:spPr bwMode="auto">
          <a:xfrm>
            <a:off x="1830720" y="125801"/>
            <a:ext cx="8009307"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62000" eaLnBrk="0" hangingPunct="0">
              <a:spcBef>
                <a:spcPct val="20000"/>
              </a:spcBef>
              <a:buChar char="•"/>
              <a:defRPr b="1">
                <a:solidFill>
                  <a:schemeClr val="tx1"/>
                </a:solidFill>
                <a:latin typeface="TradeGothic" pitchFamily="2" charset="0"/>
              </a:defRPr>
            </a:lvl1pPr>
            <a:lvl2pPr marL="742950" indent="-285750" defTabSz="762000" eaLnBrk="0" hangingPunct="0">
              <a:spcBef>
                <a:spcPct val="20000"/>
              </a:spcBef>
              <a:buChar char="–"/>
              <a:defRPr>
                <a:solidFill>
                  <a:schemeClr val="tx1"/>
                </a:solidFill>
                <a:latin typeface="TradeGothic Light" pitchFamily="2" charset="0"/>
              </a:defRPr>
            </a:lvl2pPr>
            <a:lvl3pPr marL="1143000" indent="-228600" defTabSz="762000" eaLnBrk="0" hangingPunct="0">
              <a:spcBef>
                <a:spcPct val="20000"/>
              </a:spcBef>
              <a:buChar char="•"/>
              <a:defRPr sz="1600">
                <a:solidFill>
                  <a:schemeClr val="tx1"/>
                </a:solidFill>
                <a:latin typeface="TradeGothic Light" pitchFamily="2" charset="0"/>
              </a:defRPr>
            </a:lvl3pPr>
            <a:lvl4pPr marL="1600200" indent="-228600" defTabSz="762000" eaLnBrk="0" hangingPunct="0">
              <a:spcBef>
                <a:spcPct val="20000"/>
              </a:spcBef>
              <a:buChar char="–"/>
              <a:defRPr sz="1400">
                <a:solidFill>
                  <a:schemeClr val="tx1"/>
                </a:solidFill>
                <a:latin typeface="TradeGothic Light" pitchFamily="2" charset="0"/>
              </a:defRPr>
            </a:lvl4pPr>
            <a:lvl5pPr marL="2057400" indent="-228600" defTabSz="762000" eaLnBrk="0" hangingPunct="0">
              <a:spcBef>
                <a:spcPct val="20000"/>
              </a:spcBef>
              <a:buChar char="•"/>
              <a:defRPr sz="1400">
                <a:solidFill>
                  <a:schemeClr val="tx1"/>
                </a:solidFill>
                <a:latin typeface="TradeGothic Light" pitchFamily="2" charset="0"/>
              </a:defRPr>
            </a:lvl5pPr>
            <a:lvl6pPr marL="2514600" indent="-228600" defTabSz="762000" eaLnBrk="0" fontAlgn="base" hangingPunct="0">
              <a:spcBef>
                <a:spcPct val="20000"/>
              </a:spcBef>
              <a:spcAft>
                <a:spcPct val="0"/>
              </a:spcAft>
              <a:buChar char="•"/>
              <a:defRPr sz="1400">
                <a:solidFill>
                  <a:schemeClr val="tx1"/>
                </a:solidFill>
                <a:latin typeface="TradeGothic Light" pitchFamily="2" charset="0"/>
              </a:defRPr>
            </a:lvl6pPr>
            <a:lvl7pPr marL="2971800" indent="-228600" defTabSz="762000" eaLnBrk="0" fontAlgn="base" hangingPunct="0">
              <a:spcBef>
                <a:spcPct val="20000"/>
              </a:spcBef>
              <a:spcAft>
                <a:spcPct val="0"/>
              </a:spcAft>
              <a:buChar char="•"/>
              <a:defRPr sz="1400">
                <a:solidFill>
                  <a:schemeClr val="tx1"/>
                </a:solidFill>
                <a:latin typeface="TradeGothic Light" pitchFamily="2" charset="0"/>
              </a:defRPr>
            </a:lvl7pPr>
            <a:lvl8pPr marL="3429000" indent="-228600" defTabSz="762000" eaLnBrk="0" fontAlgn="base" hangingPunct="0">
              <a:spcBef>
                <a:spcPct val="20000"/>
              </a:spcBef>
              <a:spcAft>
                <a:spcPct val="0"/>
              </a:spcAft>
              <a:buChar char="•"/>
              <a:defRPr sz="1400">
                <a:solidFill>
                  <a:schemeClr val="tx1"/>
                </a:solidFill>
                <a:latin typeface="TradeGothic Light" pitchFamily="2" charset="0"/>
              </a:defRPr>
            </a:lvl8pPr>
            <a:lvl9pPr marL="3886200" indent="-228600" defTabSz="762000" eaLnBrk="0" fontAlgn="base" hangingPunct="0">
              <a:spcBef>
                <a:spcPct val="20000"/>
              </a:spcBef>
              <a:spcAft>
                <a:spcPct val="0"/>
              </a:spcAft>
              <a:buChar char="•"/>
              <a:defRPr sz="1400">
                <a:solidFill>
                  <a:schemeClr val="tx1"/>
                </a:solidFill>
                <a:latin typeface="TradeGothic Light" pitchFamily="2" charset="0"/>
              </a:defRPr>
            </a:lvl9pPr>
          </a:lstStyle>
          <a:p>
            <a:pPr algn="ctr">
              <a:spcBef>
                <a:spcPct val="0"/>
              </a:spcBef>
              <a:buFontTx/>
              <a:buNone/>
              <a:defRPr/>
            </a:pPr>
            <a:r>
              <a:rPr lang="en-US" altLang="sv-SE" sz="2800" dirty="0">
                <a:solidFill>
                  <a:schemeClr val="tx2">
                    <a:lumMod val="60000"/>
                    <a:lumOff val="40000"/>
                  </a:schemeClr>
                </a:solidFill>
                <a:latin typeface="+mn-lt"/>
              </a:rPr>
              <a:t>Major Economic Shifts – World has changed dramatically</a:t>
            </a:r>
            <a:endParaRPr lang="sv-SE" altLang="sv-SE" sz="2800" dirty="0">
              <a:solidFill>
                <a:schemeClr val="tx2">
                  <a:lumMod val="60000"/>
                  <a:lumOff val="40000"/>
                </a:schemeClr>
              </a:solidFill>
              <a:latin typeface="+mn-lt"/>
            </a:endParaRPr>
          </a:p>
        </p:txBody>
      </p:sp>
      <p:sp>
        <p:nvSpPr>
          <p:cNvPr id="10" name="textruta 2"/>
          <p:cNvSpPr txBox="1"/>
          <p:nvPr/>
        </p:nvSpPr>
        <p:spPr>
          <a:xfrm>
            <a:off x="216043" y="3429000"/>
            <a:ext cx="2021633" cy="338554"/>
          </a:xfrm>
          <a:prstGeom prst="rect">
            <a:avLst/>
          </a:prstGeom>
        </p:spPr>
        <p:txBody>
          <a:bodyPr wrap="square">
            <a:spAutoFit/>
          </a:bodyPr>
          <a:lstStyle>
            <a:defPPr>
              <a:defRPr lang="en-GB"/>
            </a:defPPr>
            <a:lvl1pPr fontAlgn="b">
              <a:defRPr sz="1100" b="1">
                <a:solidFill>
                  <a:srgbClr val="000000"/>
                </a:solidFill>
                <a:latin typeface="Calibri"/>
              </a:defRPr>
            </a:lvl1pPr>
          </a:lstStyle>
          <a:p>
            <a:r>
              <a:rPr lang="sv-SE" sz="1600" dirty="0"/>
              <a:t>Share of Global GDP </a:t>
            </a:r>
          </a:p>
        </p:txBody>
      </p:sp>
      <p:pic>
        <p:nvPicPr>
          <p:cNvPr id="8" name="Picture 7" descr="A picture containing bubble chart&#10;&#10;Description automatically generated">
            <a:extLst>
              <a:ext uri="{FF2B5EF4-FFF2-40B4-BE49-F238E27FC236}">
                <a16:creationId xmlns:a16="http://schemas.microsoft.com/office/drawing/2014/main" id="{7B94FB9F-C4C6-45F7-AC55-032306A37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881" y="1299199"/>
            <a:ext cx="7322110" cy="5335766"/>
          </a:xfrm>
          <a:prstGeom prst="rect">
            <a:avLst/>
          </a:prstGeom>
          <a:ln w="12700">
            <a:solidFill>
              <a:schemeClr val="tx1"/>
            </a:solidFill>
          </a:ln>
        </p:spPr>
      </p:pic>
    </p:spTree>
    <p:extLst>
      <p:ext uri="{BB962C8B-B14F-4D97-AF65-F5344CB8AC3E}">
        <p14:creationId xmlns:p14="http://schemas.microsoft.com/office/powerpoint/2010/main" val="2002582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DCCA385-B491-44FB-822F-EBC60D7B8FB0}"/>
              </a:ext>
            </a:extLst>
          </p:cNvPr>
          <p:cNvSpPr>
            <a:spLocks noGrp="1" noChangeArrowheads="1"/>
          </p:cNvSpPr>
          <p:nvPr>
            <p:ph type="title"/>
          </p:nvPr>
        </p:nvSpPr>
        <p:spPr>
          <a:xfrm>
            <a:off x="3106713" y="257366"/>
            <a:ext cx="6264696" cy="698834"/>
          </a:xfrm>
        </p:spPr>
        <p:txBody>
          <a:bodyPr/>
          <a:lstStyle/>
          <a:p>
            <a:pPr>
              <a:defRPr/>
            </a:pPr>
            <a:r>
              <a:rPr lang="sv-SE" altLang="sv-SE" sz="2800" b="1" dirty="0">
                <a:solidFill>
                  <a:schemeClr val="tx2">
                    <a:lumMod val="60000"/>
                    <a:lumOff val="40000"/>
                  </a:schemeClr>
                </a:solidFill>
                <a:latin typeface="+mn-lt"/>
                <a:ea typeface="+mn-ea"/>
                <a:cs typeface="+mn-cs"/>
              </a:rPr>
              <a:t>Future Development actors? </a:t>
            </a:r>
            <a:endParaRPr lang="en-US" altLang="sv-SE" sz="1400" b="1" dirty="0"/>
          </a:p>
        </p:txBody>
      </p:sp>
      <p:graphicFrame>
        <p:nvGraphicFramePr>
          <p:cNvPr id="8" name="Platshållare för innehåll 3">
            <a:extLst>
              <a:ext uri="{FF2B5EF4-FFF2-40B4-BE49-F238E27FC236}">
                <a16:creationId xmlns:a16="http://schemas.microsoft.com/office/drawing/2014/main" id="{DFB1094E-BA6B-4267-84CA-FC4768B63300}"/>
              </a:ext>
            </a:extLst>
          </p:cNvPr>
          <p:cNvGraphicFramePr>
            <a:graphicFrameLocks noGrp="1"/>
          </p:cNvGraphicFramePr>
          <p:nvPr>
            <p:ph idx="1"/>
          </p:nvPr>
        </p:nvGraphicFramePr>
        <p:xfrm>
          <a:off x="1533450" y="1767785"/>
          <a:ext cx="8467798" cy="4731434"/>
        </p:xfrm>
        <a:graphic>
          <a:graphicData uri="http://schemas.openxmlformats.org/drawingml/2006/table">
            <a:tbl>
              <a:tblPr/>
              <a:tblGrid>
                <a:gridCol w="591443">
                  <a:extLst>
                    <a:ext uri="{9D8B030D-6E8A-4147-A177-3AD203B41FA5}">
                      <a16:colId xmlns:a16="http://schemas.microsoft.com/office/drawing/2014/main" val="1855255553"/>
                    </a:ext>
                  </a:extLst>
                </a:gridCol>
                <a:gridCol w="1847032">
                  <a:extLst>
                    <a:ext uri="{9D8B030D-6E8A-4147-A177-3AD203B41FA5}">
                      <a16:colId xmlns:a16="http://schemas.microsoft.com/office/drawing/2014/main" val="20000"/>
                    </a:ext>
                  </a:extLst>
                </a:gridCol>
                <a:gridCol w="1653569">
                  <a:extLst>
                    <a:ext uri="{9D8B030D-6E8A-4147-A177-3AD203B41FA5}">
                      <a16:colId xmlns:a16="http://schemas.microsoft.com/office/drawing/2014/main" val="20001"/>
                    </a:ext>
                  </a:extLst>
                </a:gridCol>
                <a:gridCol w="1575272">
                  <a:extLst>
                    <a:ext uri="{9D8B030D-6E8A-4147-A177-3AD203B41FA5}">
                      <a16:colId xmlns:a16="http://schemas.microsoft.com/office/drawing/2014/main" val="20005"/>
                    </a:ext>
                  </a:extLst>
                </a:gridCol>
                <a:gridCol w="2800482">
                  <a:extLst>
                    <a:ext uri="{9D8B030D-6E8A-4147-A177-3AD203B41FA5}">
                      <a16:colId xmlns:a16="http://schemas.microsoft.com/office/drawing/2014/main" val="20006"/>
                    </a:ext>
                  </a:extLst>
                </a:gridCol>
              </a:tblGrid>
              <a:tr h="765865">
                <a:tc>
                  <a:txBody>
                    <a:bodyPr/>
                    <a:lstStyle/>
                    <a:p>
                      <a:pPr algn="ctr" fontAlgn="b"/>
                      <a:endParaRPr lang="sv-SE" sz="1400" b="1" i="0" u="none" strike="noStrike" dirty="0">
                        <a:solidFill>
                          <a:srgbClr val="000000"/>
                        </a:solidFill>
                        <a:effectLst/>
                        <a:latin typeface="Calibri"/>
                      </a:endParaRPr>
                    </a:p>
                  </a:txBody>
                  <a:tcPr marL="45715" marR="45715" marT="45734" marB="4573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sv-SE" sz="1600" b="1" i="0" u="none" strike="noStrike" dirty="0">
                          <a:solidFill>
                            <a:srgbClr val="000000"/>
                          </a:solidFill>
                          <a:effectLst/>
                          <a:latin typeface="Calibri"/>
                        </a:rPr>
                        <a:t>Company</a:t>
                      </a:r>
                    </a:p>
                    <a:p>
                      <a:pPr algn="ctr" fontAlgn="b"/>
                      <a:endParaRPr lang="sv-SE" sz="1600" b="1" i="0" u="none" strike="noStrike" dirty="0">
                        <a:solidFill>
                          <a:srgbClr val="000000"/>
                        </a:solidFill>
                        <a:effectLst/>
                        <a:latin typeface="Calibri"/>
                      </a:endParaRPr>
                    </a:p>
                  </a:txBody>
                  <a:tcPr marL="45715" marR="45715" marT="45734" marB="4573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sv-SE" sz="1600" b="1" i="0" u="none" strike="noStrike" dirty="0">
                          <a:solidFill>
                            <a:srgbClr val="000000"/>
                          </a:solidFill>
                          <a:effectLst/>
                          <a:latin typeface="Calibri"/>
                        </a:rPr>
                        <a:t>Market </a:t>
                      </a:r>
                      <a:r>
                        <a:rPr lang="sv-SE" sz="1600" b="1" i="0" u="none" strike="noStrike" dirty="0" err="1">
                          <a:solidFill>
                            <a:srgbClr val="000000"/>
                          </a:solidFill>
                          <a:effectLst/>
                          <a:latin typeface="Calibri"/>
                        </a:rPr>
                        <a:t>Value</a:t>
                      </a:r>
                      <a:r>
                        <a:rPr lang="sv-SE" sz="1600" b="1" i="0" u="none" strike="noStrike" dirty="0">
                          <a:solidFill>
                            <a:srgbClr val="000000"/>
                          </a:solidFill>
                          <a:effectLst/>
                          <a:latin typeface="Calibri"/>
                        </a:rPr>
                        <a:t> (billion $US)</a:t>
                      </a:r>
                    </a:p>
                  </a:txBody>
                  <a:tcPr marL="45715" marR="45715" marT="45734" marB="4573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sv-SE" sz="1600" b="1" i="0" u="none" strike="noStrike" dirty="0" err="1">
                          <a:solidFill>
                            <a:srgbClr val="000000"/>
                          </a:solidFill>
                          <a:effectLst/>
                          <a:latin typeface="Calibri"/>
                        </a:rPr>
                        <a:t>Countries</a:t>
                      </a:r>
                      <a:endParaRPr lang="sv-SE" sz="1600" b="1" i="0" u="none" strike="noStrike" dirty="0">
                        <a:solidFill>
                          <a:srgbClr val="000000"/>
                        </a:solidFill>
                        <a:effectLst/>
                        <a:latin typeface="Calibri"/>
                      </a:endParaRPr>
                    </a:p>
                  </a:txBody>
                  <a:tcPr marL="45715" marR="45715" marT="72000" marB="252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sv-SE" sz="1600" b="1" i="0" u="none" strike="noStrike" dirty="0">
                          <a:solidFill>
                            <a:srgbClr val="000000"/>
                          </a:solidFill>
                          <a:effectLst/>
                          <a:latin typeface="Calibri"/>
                        </a:rPr>
                        <a:t>GDP </a:t>
                      </a:r>
                    </a:p>
                    <a:p>
                      <a:pPr algn="ctr" fontAlgn="b"/>
                      <a:r>
                        <a:rPr lang="sv-SE" sz="1600" b="1" i="0" u="none" strike="noStrike" dirty="0">
                          <a:solidFill>
                            <a:srgbClr val="000000"/>
                          </a:solidFill>
                          <a:effectLst/>
                          <a:latin typeface="Calibri"/>
                        </a:rPr>
                        <a:t>(billion $US</a:t>
                      </a:r>
                      <a:r>
                        <a:rPr lang="en-SE" sz="1600" b="1" i="0" u="none" strike="noStrike" dirty="0">
                          <a:solidFill>
                            <a:srgbClr val="000000"/>
                          </a:solidFill>
                          <a:effectLst/>
                          <a:latin typeface="Calibri"/>
                        </a:rPr>
                        <a:t> current</a:t>
                      </a:r>
                      <a:r>
                        <a:rPr lang="sv-SE" sz="1600" b="1" i="0" u="none" strike="noStrike" dirty="0">
                          <a:solidFill>
                            <a:srgbClr val="000000"/>
                          </a:solidFill>
                          <a:effectLst/>
                          <a:latin typeface="Calibri"/>
                        </a:rPr>
                        <a:t>)</a:t>
                      </a:r>
                    </a:p>
                  </a:txBody>
                  <a:tcPr marL="45715" marR="45715" marT="45734" marB="4573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29099">
                <a:tc>
                  <a:txBody>
                    <a:bodyPr/>
                    <a:lstStyle/>
                    <a:p>
                      <a:pPr algn="l" fontAlgn="b"/>
                      <a:r>
                        <a:rPr lang="sv-SE" sz="1400" b="1" i="0" u="none" strike="noStrike" dirty="0">
                          <a:solidFill>
                            <a:srgbClr val="000000"/>
                          </a:solidFill>
                          <a:effectLst/>
                          <a:latin typeface="Calibri"/>
                        </a:rPr>
                        <a:t>1</a:t>
                      </a:r>
                    </a:p>
                  </a:txBody>
                  <a:tcPr marL="144000"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B4FE"/>
                    </a:solidFill>
                  </a:tcPr>
                </a:tc>
                <a:tc>
                  <a:txBody>
                    <a:bodyPr/>
                    <a:lstStyle/>
                    <a:p>
                      <a:pPr algn="ctr" fontAlgn="b"/>
                      <a:r>
                        <a:rPr lang="sv-SE" sz="1600" b="1" i="0" u="none" strike="noStrike" dirty="0">
                          <a:solidFill>
                            <a:srgbClr val="000000"/>
                          </a:solidFill>
                          <a:effectLst/>
                          <a:latin typeface="Calibri"/>
                        </a:rPr>
                        <a:t>Apple</a:t>
                      </a:r>
                    </a:p>
                  </a:txBody>
                  <a:tcPr marL="144000"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B4FE"/>
                    </a:solidFill>
                  </a:tcPr>
                </a:tc>
                <a:tc>
                  <a:txBody>
                    <a:bodyPr/>
                    <a:lstStyle/>
                    <a:p>
                      <a:pPr algn="ctr" fontAlgn="b"/>
                      <a:r>
                        <a:rPr lang="sv-SE" sz="1600" b="0" i="0" u="none" strike="noStrike" dirty="0">
                          <a:solidFill>
                            <a:srgbClr val="000000"/>
                          </a:solidFill>
                          <a:effectLst/>
                          <a:latin typeface="Calibri"/>
                        </a:rPr>
                        <a:t>2</a:t>
                      </a:r>
                      <a:r>
                        <a:rPr lang="en-SE" sz="1600" b="0" i="0" u="none" strike="noStrike" dirty="0">
                          <a:solidFill>
                            <a:srgbClr val="000000"/>
                          </a:solidFill>
                          <a:effectLst/>
                          <a:latin typeface="Calibri"/>
                        </a:rPr>
                        <a:t>50</a:t>
                      </a:r>
                      <a:r>
                        <a:rPr lang="sv-SE" sz="1600" b="0" i="0" u="none" strike="noStrike" dirty="0">
                          <a:solidFill>
                            <a:srgbClr val="000000"/>
                          </a:solidFill>
                          <a:effectLst/>
                          <a:latin typeface="Calibri"/>
                        </a:rPr>
                        <a:t>0</a:t>
                      </a: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B4FE"/>
                    </a:solidFill>
                  </a:tcPr>
                </a:tc>
                <a:tc>
                  <a:txBody>
                    <a:bodyPr/>
                    <a:lstStyle/>
                    <a:p>
                      <a:pPr algn="ctr" fontAlgn="b"/>
                      <a:r>
                        <a:rPr lang="sv-SE" sz="1600" b="0" i="0" u="none" strike="noStrike" dirty="0">
                          <a:solidFill>
                            <a:srgbClr val="000000"/>
                          </a:solidFill>
                          <a:effectLst/>
                          <a:latin typeface="Calibri"/>
                        </a:rPr>
                        <a:t>India</a:t>
                      </a: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B4FE"/>
                    </a:solidFill>
                  </a:tcPr>
                </a:tc>
                <a:tc>
                  <a:txBody>
                    <a:bodyPr/>
                    <a:lstStyle/>
                    <a:p>
                      <a:pPr algn="ctr" fontAlgn="b"/>
                      <a:r>
                        <a:rPr lang="en-SE" sz="1600" b="0" i="0" u="none" strike="noStrike" dirty="0">
                          <a:solidFill>
                            <a:srgbClr val="000000"/>
                          </a:solidFill>
                          <a:effectLst/>
                          <a:latin typeface="Calibri"/>
                        </a:rPr>
                        <a:t>3100</a:t>
                      </a:r>
                      <a:endParaRPr lang="sv-SE" sz="1600" b="0" i="0" u="none" strike="noStrike" dirty="0">
                        <a:solidFill>
                          <a:srgbClr val="000000"/>
                        </a:solidFill>
                        <a:effectLst/>
                        <a:latin typeface="Calibri"/>
                      </a:endParaRP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B4FE"/>
                    </a:solidFill>
                  </a:tcPr>
                </a:tc>
                <a:extLst>
                  <a:ext uri="{0D108BD9-81ED-4DB2-BD59-A6C34878D82A}">
                    <a16:rowId xmlns:a16="http://schemas.microsoft.com/office/drawing/2014/main" val="10002"/>
                  </a:ext>
                </a:extLst>
              </a:tr>
              <a:tr h="829099">
                <a:tc>
                  <a:txBody>
                    <a:bodyPr/>
                    <a:lstStyle/>
                    <a:p>
                      <a:pPr algn="l" fontAlgn="b"/>
                      <a:r>
                        <a:rPr lang="sv-SE" sz="1400" b="1" i="0" u="none" strike="noStrike" dirty="0">
                          <a:solidFill>
                            <a:srgbClr val="000000"/>
                          </a:solidFill>
                          <a:effectLst/>
                          <a:latin typeface="Calibri"/>
                        </a:rPr>
                        <a:t>2</a:t>
                      </a:r>
                    </a:p>
                  </a:txBody>
                  <a:tcPr marL="144000"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E0FE"/>
                    </a:solidFill>
                  </a:tcPr>
                </a:tc>
                <a:tc>
                  <a:txBody>
                    <a:bodyPr/>
                    <a:lstStyle/>
                    <a:p>
                      <a:pPr algn="ctr" fontAlgn="b"/>
                      <a:r>
                        <a:rPr lang="sv-SE" sz="1600" b="1" i="0" u="none" strike="noStrike" dirty="0">
                          <a:solidFill>
                            <a:srgbClr val="000000"/>
                          </a:solidFill>
                          <a:effectLst/>
                          <a:latin typeface="Calibri"/>
                        </a:rPr>
                        <a:t>Microsoft</a:t>
                      </a:r>
                    </a:p>
                  </a:txBody>
                  <a:tcPr marL="144000"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E0FE"/>
                    </a:solidFill>
                  </a:tcPr>
                </a:tc>
                <a:tc>
                  <a:txBody>
                    <a:bodyPr/>
                    <a:lstStyle/>
                    <a:p>
                      <a:pPr algn="ctr" fontAlgn="b"/>
                      <a:r>
                        <a:rPr lang="en-SE" sz="1600" b="0" i="0" u="none" strike="noStrike" dirty="0">
                          <a:solidFill>
                            <a:srgbClr val="000000"/>
                          </a:solidFill>
                          <a:effectLst/>
                          <a:latin typeface="Calibri"/>
                        </a:rPr>
                        <a:t>2000</a:t>
                      </a:r>
                      <a:endParaRPr lang="sv-SE" sz="1600" b="0" i="0" u="none" strike="noStrike" dirty="0">
                        <a:solidFill>
                          <a:srgbClr val="000000"/>
                        </a:solidFill>
                        <a:effectLst/>
                        <a:latin typeface="Calibri"/>
                      </a:endParaRP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E0FE"/>
                    </a:solidFill>
                  </a:tcPr>
                </a:tc>
                <a:tc>
                  <a:txBody>
                    <a:bodyPr/>
                    <a:lstStyle/>
                    <a:p>
                      <a:pPr algn="ctr" fontAlgn="b"/>
                      <a:r>
                        <a:rPr lang="en-SE" sz="1600" b="0" i="0" u="none" strike="noStrike" dirty="0">
                          <a:solidFill>
                            <a:srgbClr val="000000"/>
                          </a:solidFill>
                          <a:effectLst/>
                          <a:latin typeface="Calibri"/>
                        </a:rPr>
                        <a:t>Canada</a:t>
                      </a:r>
                      <a:endParaRPr lang="sv-SE" sz="1600" b="0" i="0" u="none" strike="noStrike" dirty="0">
                        <a:solidFill>
                          <a:srgbClr val="000000"/>
                        </a:solidFill>
                        <a:effectLst/>
                        <a:latin typeface="Calibri"/>
                      </a:endParaRP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E0FE"/>
                    </a:solidFill>
                  </a:tcPr>
                </a:tc>
                <a:tc>
                  <a:txBody>
                    <a:bodyPr/>
                    <a:lstStyle/>
                    <a:p>
                      <a:pPr algn="ctr" fontAlgn="b"/>
                      <a:r>
                        <a:rPr lang="en-SE" sz="1600" b="0" i="0" u="none" strike="noStrike" dirty="0">
                          <a:solidFill>
                            <a:srgbClr val="000000"/>
                          </a:solidFill>
                          <a:effectLst/>
                          <a:latin typeface="Calibri"/>
                        </a:rPr>
                        <a:t>2000</a:t>
                      </a:r>
                      <a:endParaRPr lang="sv-SE" sz="1600" b="0" i="0" u="none" strike="noStrike" dirty="0">
                        <a:solidFill>
                          <a:srgbClr val="000000"/>
                        </a:solidFill>
                        <a:effectLst/>
                        <a:latin typeface="Calibri"/>
                      </a:endParaRP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E0FE"/>
                    </a:solidFill>
                  </a:tcPr>
                </a:tc>
                <a:extLst>
                  <a:ext uri="{0D108BD9-81ED-4DB2-BD59-A6C34878D82A}">
                    <a16:rowId xmlns:a16="http://schemas.microsoft.com/office/drawing/2014/main" val="10003"/>
                  </a:ext>
                </a:extLst>
              </a:tr>
              <a:tr h="739136">
                <a:tc>
                  <a:txBody>
                    <a:bodyPr/>
                    <a:lstStyle/>
                    <a:p>
                      <a:pPr algn="l" fontAlgn="b"/>
                      <a:r>
                        <a:rPr lang="sv-SE" sz="1400" b="1" i="0" u="none" strike="noStrike" dirty="0">
                          <a:solidFill>
                            <a:srgbClr val="000000"/>
                          </a:solidFill>
                          <a:effectLst/>
                          <a:latin typeface="Calibri"/>
                        </a:rPr>
                        <a:t>3</a:t>
                      </a:r>
                    </a:p>
                  </a:txBody>
                  <a:tcPr marL="144000"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b"/>
                      <a:r>
                        <a:rPr lang="en-SE" sz="1600" b="1" i="0" u="none" strike="noStrike" dirty="0" err="1">
                          <a:solidFill>
                            <a:srgbClr val="000000"/>
                          </a:solidFill>
                          <a:effectLst/>
                          <a:latin typeface="Calibri"/>
                        </a:rPr>
                        <a:t>Alphapet</a:t>
                      </a:r>
                      <a:endParaRPr lang="sv-SE" sz="1600" b="1" i="0" u="none" strike="noStrike" dirty="0">
                        <a:solidFill>
                          <a:srgbClr val="000000"/>
                        </a:solidFill>
                        <a:effectLst/>
                        <a:latin typeface="Calibri"/>
                      </a:endParaRPr>
                    </a:p>
                  </a:txBody>
                  <a:tcPr marL="144000"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b"/>
                      <a:r>
                        <a:rPr lang="sv-SE" sz="1600" b="0" i="0" u="none" strike="noStrike" dirty="0">
                          <a:solidFill>
                            <a:srgbClr val="000000"/>
                          </a:solidFill>
                          <a:effectLst/>
                          <a:latin typeface="Calibri"/>
                        </a:rPr>
                        <a:t>1</a:t>
                      </a:r>
                      <a:r>
                        <a:rPr lang="en-SE" sz="1600" b="0" i="0" u="none" strike="noStrike" dirty="0">
                          <a:solidFill>
                            <a:srgbClr val="000000"/>
                          </a:solidFill>
                          <a:effectLst/>
                          <a:latin typeface="Calibri"/>
                        </a:rPr>
                        <a:t>5</a:t>
                      </a:r>
                      <a:r>
                        <a:rPr lang="sv-SE" sz="1600" b="0" i="0" u="none" strike="noStrike" dirty="0">
                          <a:solidFill>
                            <a:srgbClr val="000000"/>
                          </a:solidFill>
                          <a:effectLst/>
                          <a:latin typeface="Calibri"/>
                        </a:rPr>
                        <a:t>00</a:t>
                      </a: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b"/>
                      <a:r>
                        <a:rPr lang="en-SE" sz="1600" b="0" i="0" u="none" strike="noStrike" dirty="0">
                          <a:solidFill>
                            <a:srgbClr val="000000"/>
                          </a:solidFill>
                          <a:effectLst/>
                          <a:latin typeface="Calibri"/>
                        </a:rPr>
                        <a:t>Russia</a:t>
                      </a:r>
                      <a:endParaRPr lang="sv-SE" sz="1600" b="0" i="0" u="none" strike="noStrike" dirty="0">
                        <a:solidFill>
                          <a:srgbClr val="000000"/>
                        </a:solidFill>
                        <a:effectLst/>
                        <a:latin typeface="Calibri"/>
                      </a:endParaRP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fontAlgn="b"/>
                      <a:r>
                        <a:rPr lang="sv-SE" sz="1600" b="0" i="0" u="none" strike="noStrike" dirty="0">
                          <a:solidFill>
                            <a:srgbClr val="000000"/>
                          </a:solidFill>
                          <a:effectLst/>
                          <a:latin typeface="Calibri"/>
                        </a:rPr>
                        <a:t>1</a:t>
                      </a:r>
                      <a:r>
                        <a:rPr lang="en-SE" sz="1600" b="0" i="0" u="none" strike="noStrike" dirty="0">
                          <a:solidFill>
                            <a:srgbClr val="000000"/>
                          </a:solidFill>
                          <a:effectLst/>
                          <a:latin typeface="Calibri"/>
                        </a:rPr>
                        <a:t>700</a:t>
                      </a:r>
                      <a:endParaRPr lang="sv-SE" sz="1600" b="0" i="0" u="none" strike="noStrike" dirty="0">
                        <a:solidFill>
                          <a:srgbClr val="000000"/>
                        </a:solidFill>
                        <a:effectLst/>
                        <a:latin typeface="Calibri"/>
                      </a:endParaRP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4"/>
                  </a:ext>
                </a:extLst>
              </a:tr>
              <a:tr h="739136">
                <a:tc>
                  <a:txBody>
                    <a:bodyPr/>
                    <a:lstStyle/>
                    <a:p>
                      <a:pPr algn="l" fontAlgn="b"/>
                      <a:r>
                        <a:rPr lang="sv-SE" sz="1400" b="1" i="0" u="none" strike="noStrike" dirty="0">
                          <a:solidFill>
                            <a:srgbClr val="000000"/>
                          </a:solidFill>
                          <a:effectLst/>
                          <a:latin typeface="Calibri"/>
                        </a:rPr>
                        <a:t>4</a:t>
                      </a:r>
                    </a:p>
                  </a:txBody>
                  <a:tcPr marL="144000"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953"/>
                    </a:solidFill>
                  </a:tcPr>
                </a:tc>
                <a:tc>
                  <a:txBody>
                    <a:bodyPr/>
                    <a:lstStyle/>
                    <a:p>
                      <a:pPr algn="ctr" fontAlgn="b"/>
                      <a:r>
                        <a:rPr lang="en-SE" sz="1600" b="1" i="0" u="none" strike="noStrike" dirty="0">
                          <a:solidFill>
                            <a:srgbClr val="000000"/>
                          </a:solidFill>
                          <a:effectLst/>
                          <a:latin typeface="Calibri"/>
                        </a:rPr>
                        <a:t>AMAZON</a:t>
                      </a:r>
                      <a:endParaRPr lang="sv-SE" sz="1600" b="1" i="0" u="none" strike="noStrike" dirty="0">
                        <a:solidFill>
                          <a:srgbClr val="000000"/>
                        </a:solidFill>
                        <a:effectLst/>
                        <a:latin typeface="Calibri"/>
                      </a:endParaRPr>
                    </a:p>
                  </a:txBody>
                  <a:tcPr marL="144000"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953"/>
                    </a:solidFill>
                  </a:tcPr>
                </a:tc>
                <a:tc>
                  <a:txBody>
                    <a:bodyPr/>
                    <a:lstStyle/>
                    <a:p>
                      <a:pPr algn="ctr" fontAlgn="b"/>
                      <a:r>
                        <a:rPr lang="sv-SE" sz="1600" b="0" i="0" u="none" strike="noStrike" dirty="0">
                          <a:solidFill>
                            <a:srgbClr val="000000"/>
                          </a:solidFill>
                          <a:effectLst/>
                          <a:latin typeface="Calibri"/>
                        </a:rPr>
                        <a:t>1450</a:t>
                      </a: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953"/>
                    </a:solidFill>
                  </a:tcPr>
                </a:tc>
                <a:tc>
                  <a:txBody>
                    <a:bodyPr/>
                    <a:lstStyle/>
                    <a:p>
                      <a:pPr algn="ctr" fontAlgn="b"/>
                      <a:r>
                        <a:rPr lang="en-SE" sz="1600" b="0" i="0" u="none" strike="noStrike" dirty="0">
                          <a:solidFill>
                            <a:srgbClr val="000000"/>
                          </a:solidFill>
                          <a:effectLst/>
                          <a:latin typeface="Calibri"/>
                        </a:rPr>
                        <a:t>Australia</a:t>
                      </a:r>
                      <a:endParaRPr lang="sv-SE" sz="1600" b="0" i="0" u="none" strike="noStrike" dirty="0">
                        <a:solidFill>
                          <a:srgbClr val="000000"/>
                        </a:solidFill>
                        <a:effectLst/>
                        <a:latin typeface="Calibri"/>
                      </a:endParaRP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953"/>
                    </a:solidFill>
                  </a:tcPr>
                </a:tc>
                <a:tc>
                  <a:txBody>
                    <a:bodyPr/>
                    <a:lstStyle/>
                    <a:p>
                      <a:pPr algn="ctr" fontAlgn="b"/>
                      <a:r>
                        <a:rPr lang="sv-SE" sz="1600" b="0" i="0" u="none" strike="noStrike" dirty="0">
                          <a:solidFill>
                            <a:srgbClr val="000000"/>
                          </a:solidFill>
                          <a:effectLst/>
                          <a:latin typeface="Calibri"/>
                        </a:rPr>
                        <a:t>1</a:t>
                      </a:r>
                      <a:r>
                        <a:rPr lang="en-SE" sz="1600" b="0" i="0" u="none" strike="noStrike" dirty="0">
                          <a:solidFill>
                            <a:srgbClr val="000000"/>
                          </a:solidFill>
                          <a:effectLst/>
                          <a:latin typeface="Calibri"/>
                        </a:rPr>
                        <a:t>600</a:t>
                      </a:r>
                      <a:endParaRPr lang="sv-SE" sz="1600" b="0" i="0" u="none" strike="noStrike" dirty="0">
                        <a:solidFill>
                          <a:srgbClr val="000000"/>
                        </a:solidFill>
                        <a:effectLst/>
                        <a:latin typeface="Calibri"/>
                      </a:endParaRP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953"/>
                    </a:solidFill>
                  </a:tcPr>
                </a:tc>
                <a:extLst>
                  <a:ext uri="{0D108BD9-81ED-4DB2-BD59-A6C34878D82A}">
                    <a16:rowId xmlns:a16="http://schemas.microsoft.com/office/drawing/2014/main" val="4049864011"/>
                  </a:ext>
                </a:extLst>
              </a:tr>
              <a:tr h="829099">
                <a:tc>
                  <a:txBody>
                    <a:bodyPr/>
                    <a:lstStyle/>
                    <a:p>
                      <a:pPr algn="l" fontAlgn="b"/>
                      <a:r>
                        <a:rPr lang="sv-SE" sz="1400" b="1" i="0" u="none" strike="noStrike" dirty="0">
                          <a:solidFill>
                            <a:srgbClr val="000000"/>
                          </a:solidFill>
                          <a:effectLst/>
                          <a:latin typeface="Calibri"/>
                        </a:rPr>
                        <a:t>5</a:t>
                      </a:r>
                    </a:p>
                  </a:txBody>
                  <a:tcPr marL="144000"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SE" sz="1600" b="1" i="0" u="none" strike="noStrike" dirty="0">
                          <a:solidFill>
                            <a:srgbClr val="000000"/>
                          </a:solidFill>
                          <a:effectLst/>
                          <a:latin typeface="Calibri"/>
                        </a:rPr>
                        <a:t>Tesla</a:t>
                      </a:r>
                      <a:endParaRPr lang="sv-SE" sz="1600" b="1" i="0" u="none" strike="noStrike" dirty="0">
                        <a:solidFill>
                          <a:srgbClr val="000000"/>
                        </a:solidFill>
                        <a:effectLst/>
                        <a:latin typeface="Calibri"/>
                      </a:endParaRPr>
                    </a:p>
                  </a:txBody>
                  <a:tcPr marL="144000"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SE" sz="1600" b="0" i="0" u="none" strike="noStrike" dirty="0">
                          <a:solidFill>
                            <a:srgbClr val="000000"/>
                          </a:solidFill>
                          <a:effectLst/>
                          <a:latin typeface="Calibri"/>
                        </a:rPr>
                        <a:t>1000</a:t>
                      </a:r>
                      <a:endParaRPr lang="sv-SE" sz="1600" b="0" i="0" u="none" strike="noStrike" dirty="0">
                        <a:solidFill>
                          <a:srgbClr val="000000"/>
                        </a:solidFill>
                        <a:effectLst/>
                        <a:latin typeface="Calibri"/>
                      </a:endParaRP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sv-SE" sz="1600" b="0" i="0" u="none" strike="noStrike" dirty="0">
                          <a:solidFill>
                            <a:srgbClr val="000000"/>
                          </a:solidFill>
                          <a:effectLst/>
                          <a:latin typeface="Calibri"/>
                        </a:rPr>
                        <a:t>Nigeria + </a:t>
                      </a:r>
                      <a:r>
                        <a:rPr lang="sv-SE" sz="1600" b="0" i="0" u="none" strike="noStrike" dirty="0" err="1">
                          <a:solidFill>
                            <a:srgbClr val="000000"/>
                          </a:solidFill>
                          <a:effectLst/>
                          <a:latin typeface="Calibri"/>
                        </a:rPr>
                        <a:t>Egypt</a:t>
                      </a:r>
                      <a:r>
                        <a:rPr lang="sv-SE" sz="1600" b="0" i="0" u="none" strike="noStrike" dirty="0">
                          <a:solidFill>
                            <a:srgbClr val="000000"/>
                          </a:solidFill>
                          <a:effectLst/>
                          <a:latin typeface="Calibri"/>
                        </a:rPr>
                        <a:t> + </a:t>
                      </a:r>
                      <a:r>
                        <a:rPr lang="sv-SE" sz="1600" b="0" i="0" u="none" strike="noStrike" dirty="0" err="1">
                          <a:solidFill>
                            <a:srgbClr val="000000"/>
                          </a:solidFill>
                          <a:effectLst/>
                          <a:latin typeface="Calibri"/>
                        </a:rPr>
                        <a:t>Ethiopia</a:t>
                      </a:r>
                      <a:endParaRPr lang="sv-SE" sz="1600" b="0" i="0" u="none" strike="noStrike" dirty="0">
                        <a:solidFill>
                          <a:srgbClr val="000000"/>
                        </a:solidFill>
                        <a:effectLst/>
                        <a:latin typeface="Calibri"/>
                      </a:endParaRP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sv-SE" sz="1600" b="0" i="0" u="none" strike="noStrike" dirty="0">
                          <a:solidFill>
                            <a:srgbClr val="000000"/>
                          </a:solidFill>
                          <a:effectLst/>
                          <a:latin typeface="Calibri"/>
                        </a:rPr>
                        <a:t>9</a:t>
                      </a:r>
                      <a:r>
                        <a:rPr lang="en-SE" sz="1600" b="0" i="0" u="none" strike="noStrike" dirty="0">
                          <a:solidFill>
                            <a:srgbClr val="000000"/>
                          </a:solidFill>
                          <a:effectLst/>
                          <a:latin typeface="Calibri"/>
                        </a:rPr>
                        <a:t>80</a:t>
                      </a:r>
                      <a:endParaRPr lang="sv-SE" sz="1600" b="0" i="0" u="none" strike="noStrike" dirty="0">
                        <a:solidFill>
                          <a:srgbClr val="000000"/>
                        </a:solidFill>
                        <a:effectLst/>
                        <a:latin typeface="Calibri"/>
                      </a:endParaRPr>
                    </a:p>
                  </a:txBody>
                  <a:tcPr marL="9524" marR="9524" marT="108000" marB="10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
        <p:nvSpPr>
          <p:cNvPr id="4" name="textruta 2">
            <a:extLst>
              <a:ext uri="{FF2B5EF4-FFF2-40B4-BE49-F238E27FC236}">
                <a16:creationId xmlns:a16="http://schemas.microsoft.com/office/drawing/2014/main" id="{56B41E1A-CF9E-480D-8724-A2FE772F894A}"/>
              </a:ext>
            </a:extLst>
          </p:cNvPr>
          <p:cNvSpPr txBox="1"/>
          <p:nvPr/>
        </p:nvSpPr>
        <p:spPr>
          <a:xfrm>
            <a:off x="4438650" y="1390905"/>
            <a:ext cx="3409950" cy="323165"/>
          </a:xfrm>
          <a:prstGeom prst="rect">
            <a:avLst/>
          </a:prstGeom>
        </p:spPr>
        <p:txBody>
          <a:bodyPr wrap="square">
            <a:spAutoFit/>
          </a:bodyPr>
          <a:lstStyle>
            <a:defPPr>
              <a:defRPr lang="en-GB"/>
            </a:defPPr>
            <a:lvl1pPr fontAlgn="b">
              <a:defRPr sz="1100" b="1">
                <a:solidFill>
                  <a:srgbClr val="000000"/>
                </a:solidFill>
                <a:latin typeface="Calibri"/>
              </a:defRPr>
            </a:lvl1pPr>
          </a:lstStyle>
          <a:p>
            <a:r>
              <a:rPr lang="sv-SE" sz="1500" dirty="0"/>
              <a:t>Largest companies in the World    </a:t>
            </a:r>
          </a:p>
        </p:txBody>
      </p:sp>
    </p:spTree>
    <p:extLst>
      <p:ext uri="{BB962C8B-B14F-4D97-AF65-F5344CB8AC3E}">
        <p14:creationId xmlns:p14="http://schemas.microsoft.com/office/powerpoint/2010/main" val="4734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3513" y="1196753"/>
            <a:ext cx="8812087" cy="5227265"/>
          </a:xfrm>
          <a:prstGeom prst="rect">
            <a:avLst/>
          </a:prstGeom>
        </p:spPr>
        <p:txBody>
          <a:bodyPr wrap="square">
            <a:spAutoFit/>
          </a:bodyPr>
          <a:lstStyle/>
          <a:p>
            <a:pPr>
              <a:lnSpc>
                <a:spcPct val="107000"/>
              </a:lnSpc>
            </a:pPr>
            <a:endParaRPr lang="en-GB" sz="2400"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r>
              <a:rPr lang="en-GB" sz="2400" dirty="0">
                <a:ea typeface="Calibri" panose="020F0502020204030204" pitchFamily="34" charset="0"/>
              </a:rPr>
              <a:t> </a:t>
            </a:r>
            <a:r>
              <a:rPr lang="en-GB" sz="2800" dirty="0">
                <a:ea typeface="Calibri" panose="020F0502020204030204" pitchFamily="34" charset="0"/>
              </a:rPr>
              <a:t>Do you have the vision, strategy and tools available to tackle the challenges, as well as to seize the opportunities described in this plausible future?</a:t>
            </a:r>
          </a:p>
          <a:p>
            <a:r>
              <a:rPr lang="en-GB" sz="2800" dirty="0">
                <a:ea typeface="Calibri" panose="020F0502020204030204" pitchFamily="34" charset="0"/>
              </a:rPr>
              <a:t> </a:t>
            </a:r>
          </a:p>
          <a:p>
            <a:pPr marL="171450" indent="-171450">
              <a:buFont typeface="Wingdings" panose="05000000000000000000" pitchFamily="2" charset="2"/>
              <a:buChar char="Ø"/>
            </a:pPr>
            <a:r>
              <a:rPr lang="en-GB" sz="2800" dirty="0">
                <a:ea typeface="Calibri" panose="020F0502020204030204" pitchFamily="34" charset="0"/>
              </a:rPr>
              <a:t>Are your development co-operation vision, strategy and tools to engage with the multilateral system fit for purpose in this plausible future?</a:t>
            </a:r>
          </a:p>
          <a:p>
            <a:endParaRPr lang="en-GB" sz="2800" dirty="0">
              <a:ea typeface="Calibri" panose="020F0502020204030204" pitchFamily="34" charset="0"/>
            </a:endParaRPr>
          </a:p>
          <a:p>
            <a:pPr marL="171450" indent="-171450">
              <a:buFont typeface="Wingdings" panose="05000000000000000000" pitchFamily="2" charset="2"/>
              <a:buChar char="Ø"/>
            </a:pPr>
            <a:r>
              <a:rPr lang="en-GB" sz="2800" dirty="0">
                <a:ea typeface="Calibri" panose="020F0502020204030204" pitchFamily="34" charset="0"/>
              </a:rPr>
              <a:t>Are your financing for development strategy and tools fit to tackle the challenges as well as to seize the opportunities described in this plausible future?</a:t>
            </a:r>
          </a:p>
        </p:txBody>
      </p:sp>
      <p:sp>
        <p:nvSpPr>
          <p:cNvPr id="2" name="Rectangle 1"/>
          <p:cNvSpPr/>
          <p:nvPr/>
        </p:nvSpPr>
        <p:spPr>
          <a:xfrm>
            <a:off x="1872079" y="458115"/>
            <a:ext cx="8643521" cy="619272"/>
          </a:xfrm>
          <a:prstGeom prst="rect">
            <a:avLst/>
          </a:prstGeom>
        </p:spPr>
        <p:txBody>
          <a:bodyPr wrap="square">
            <a:spAutoFit/>
          </a:bodyPr>
          <a:lstStyle/>
          <a:p>
            <a:pPr algn="ctr">
              <a:lnSpc>
                <a:spcPct val="107000"/>
              </a:lnSpc>
            </a:pPr>
            <a:r>
              <a:rPr lang="en-GB" sz="3200" spc="-53" dirty="0">
                <a:solidFill>
                  <a:srgbClr val="0070C0"/>
                </a:solidFill>
                <a:latin typeface="Calibri" panose="020F0502020204030204" pitchFamily="34" charset="0"/>
                <a:cs typeface="Calibri" panose="020F0502020204030204" pitchFamily="34" charset="0"/>
              </a:rPr>
              <a:t>Cross-scenario strategic questions to consider</a:t>
            </a:r>
          </a:p>
        </p:txBody>
      </p:sp>
    </p:spTree>
    <p:extLst>
      <p:ext uri="{BB962C8B-B14F-4D97-AF65-F5344CB8AC3E}">
        <p14:creationId xmlns:p14="http://schemas.microsoft.com/office/powerpoint/2010/main" val="1147494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860" y="0"/>
            <a:ext cx="81003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034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428" y="892738"/>
            <a:ext cx="8300520" cy="5108012"/>
          </a:xfrm>
          <a:prstGeom prst="rect">
            <a:avLst/>
          </a:prstGeom>
        </p:spPr>
      </p:pic>
    </p:spTree>
    <p:extLst>
      <p:ext uri="{BB962C8B-B14F-4D97-AF65-F5344CB8AC3E}">
        <p14:creationId xmlns:p14="http://schemas.microsoft.com/office/powerpoint/2010/main" val="31112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8521A2-CA87-A499-D4BE-DF6732014E1E}"/>
              </a:ext>
            </a:extLst>
          </p:cNvPr>
          <p:cNvSpPr>
            <a:spLocks noGrp="1"/>
          </p:cNvSpPr>
          <p:nvPr>
            <p:ph type="sldNum" sz="quarter" idx="12"/>
          </p:nvPr>
        </p:nvSpPr>
        <p:spPr/>
        <p:txBody>
          <a:bodyPr/>
          <a:lstStyle/>
          <a:p>
            <a:fld id="{72D6E9D9-FC41-D843-A7B6-E403726720C2}" type="slidenum">
              <a:rPr lang="en-US" smtClean="0"/>
              <a:pPr/>
              <a:t>28</a:t>
            </a:fld>
            <a:endParaRPr lang="en-US"/>
          </a:p>
        </p:txBody>
      </p:sp>
      <p:sp>
        <p:nvSpPr>
          <p:cNvPr id="4" name="Title 4">
            <a:extLst>
              <a:ext uri="{FF2B5EF4-FFF2-40B4-BE49-F238E27FC236}">
                <a16:creationId xmlns:a16="http://schemas.microsoft.com/office/drawing/2014/main" id="{08E795F3-B808-7359-4729-F76722499236}"/>
              </a:ext>
            </a:extLst>
          </p:cNvPr>
          <p:cNvSpPr txBox="1">
            <a:spLocks/>
          </p:cNvSpPr>
          <p:nvPr/>
        </p:nvSpPr>
        <p:spPr>
          <a:xfrm>
            <a:off x="1314450" y="201996"/>
            <a:ext cx="10468247" cy="96760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5263C"/>
                </a:solidFill>
                <a:latin typeface="Helvetica" pitchFamily="2" charset="0"/>
              </a:rPr>
              <a:t>1. Financial flows to developing countries have grown steadily over the last decade, largely thanks to private sector finance</a:t>
            </a:r>
          </a:p>
        </p:txBody>
      </p:sp>
      <p:pic>
        <p:nvPicPr>
          <p:cNvPr id="8" name="Picture 7" descr="A picture containing shape&#10;&#10;Description automatically generated">
            <a:extLst>
              <a:ext uri="{FF2B5EF4-FFF2-40B4-BE49-F238E27FC236}">
                <a16:creationId xmlns:a16="http://schemas.microsoft.com/office/drawing/2014/main" id="{661B145D-7E44-958D-0617-BA0E6A4416AC}"/>
              </a:ext>
            </a:extLst>
          </p:cNvPr>
          <p:cNvPicPr>
            <a:picLocks noChangeAspect="1"/>
          </p:cNvPicPr>
          <p:nvPr/>
        </p:nvPicPr>
        <p:blipFill>
          <a:blip r:embed="rId2"/>
          <a:stretch>
            <a:fillRect/>
          </a:stretch>
        </p:blipFill>
        <p:spPr>
          <a:xfrm>
            <a:off x="0" y="0"/>
            <a:ext cx="613144" cy="137160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12365BA1-A4F9-1DBF-430A-CDC73A37E862}"/>
              </a:ext>
            </a:extLst>
          </p:cNvPr>
          <p:cNvPicPr>
            <a:picLocks noChangeAspect="1"/>
          </p:cNvPicPr>
          <p:nvPr/>
        </p:nvPicPr>
        <p:blipFill>
          <a:blip r:embed="rId3"/>
          <a:stretch>
            <a:fillRect/>
          </a:stretch>
        </p:blipFill>
        <p:spPr>
          <a:xfrm>
            <a:off x="1981200" y="1344021"/>
            <a:ext cx="8229600" cy="5283199"/>
          </a:xfrm>
          <a:prstGeom prst="rect">
            <a:avLst/>
          </a:prstGeom>
        </p:spPr>
      </p:pic>
    </p:spTree>
    <p:extLst>
      <p:ext uri="{BB962C8B-B14F-4D97-AF65-F5344CB8AC3E}">
        <p14:creationId xmlns:p14="http://schemas.microsoft.com/office/powerpoint/2010/main" val="4203206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8521A2-CA87-A499-D4BE-DF6732014E1E}"/>
              </a:ext>
            </a:extLst>
          </p:cNvPr>
          <p:cNvSpPr>
            <a:spLocks noGrp="1"/>
          </p:cNvSpPr>
          <p:nvPr>
            <p:ph type="sldNum" sz="quarter" idx="12"/>
          </p:nvPr>
        </p:nvSpPr>
        <p:spPr/>
        <p:txBody>
          <a:bodyPr/>
          <a:lstStyle/>
          <a:p>
            <a:fld id="{72D6E9D9-FC41-D843-A7B6-E403726720C2}" type="slidenum">
              <a:rPr lang="en-US" smtClean="0"/>
              <a:pPr/>
              <a:t>29</a:t>
            </a:fld>
            <a:endParaRPr lang="en-US"/>
          </a:p>
        </p:txBody>
      </p:sp>
      <p:sp>
        <p:nvSpPr>
          <p:cNvPr id="4" name="Title 4">
            <a:extLst>
              <a:ext uri="{FF2B5EF4-FFF2-40B4-BE49-F238E27FC236}">
                <a16:creationId xmlns:a16="http://schemas.microsoft.com/office/drawing/2014/main" id="{08E795F3-B808-7359-4729-F76722499236}"/>
              </a:ext>
            </a:extLst>
          </p:cNvPr>
          <p:cNvSpPr txBox="1">
            <a:spLocks/>
          </p:cNvSpPr>
          <p:nvPr/>
        </p:nvSpPr>
        <p:spPr>
          <a:xfrm>
            <a:off x="1419225" y="201996"/>
            <a:ext cx="10363472" cy="96760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5263C"/>
                </a:solidFill>
                <a:latin typeface="Helvetica" pitchFamily="2" charset="0"/>
              </a:rPr>
              <a:t>2. Among public lenders, BRIC countries provided significant volume of loan financing</a:t>
            </a:r>
          </a:p>
        </p:txBody>
      </p:sp>
      <p:pic>
        <p:nvPicPr>
          <p:cNvPr id="5" name="Picture 4" descr="Shape&#10;&#10;Description automatically generated with medium confidence">
            <a:extLst>
              <a:ext uri="{FF2B5EF4-FFF2-40B4-BE49-F238E27FC236}">
                <a16:creationId xmlns:a16="http://schemas.microsoft.com/office/drawing/2014/main" id="{66BCF5EA-2228-2680-5A0A-1F411CFEE52E}"/>
              </a:ext>
            </a:extLst>
          </p:cNvPr>
          <p:cNvPicPr>
            <a:picLocks noChangeAspect="1"/>
          </p:cNvPicPr>
          <p:nvPr/>
        </p:nvPicPr>
        <p:blipFill>
          <a:blip r:embed="rId2"/>
          <a:stretch>
            <a:fillRect/>
          </a:stretch>
        </p:blipFill>
        <p:spPr>
          <a:xfrm>
            <a:off x="0" y="0"/>
            <a:ext cx="609600" cy="1371600"/>
          </a:xfrm>
          <a:prstGeom prst="rect">
            <a:avLst/>
          </a:prstGeom>
        </p:spPr>
      </p:pic>
      <p:pic>
        <p:nvPicPr>
          <p:cNvPr id="9" name="Picture 8" descr="Chart&#10;&#10;Description automatically generated">
            <a:extLst>
              <a:ext uri="{FF2B5EF4-FFF2-40B4-BE49-F238E27FC236}">
                <a16:creationId xmlns:a16="http://schemas.microsoft.com/office/drawing/2014/main" id="{09EF3FA3-AA52-7E71-C9EF-94DF5BF021E8}"/>
              </a:ext>
            </a:extLst>
          </p:cNvPr>
          <p:cNvPicPr>
            <a:picLocks noChangeAspect="1"/>
          </p:cNvPicPr>
          <p:nvPr/>
        </p:nvPicPr>
        <p:blipFill>
          <a:blip r:embed="rId3"/>
          <a:stretch>
            <a:fillRect/>
          </a:stretch>
        </p:blipFill>
        <p:spPr>
          <a:xfrm>
            <a:off x="1981200" y="1294912"/>
            <a:ext cx="8229600" cy="5207000"/>
          </a:xfrm>
          <a:prstGeom prst="rect">
            <a:avLst/>
          </a:prstGeom>
        </p:spPr>
      </p:pic>
    </p:spTree>
    <p:extLst>
      <p:ext uri="{BB962C8B-B14F-4D97-AF65-F5344CB8AC3E}">
        <p14:creationId xmlns:p14="http://schemas.microsoft.com/office/powerpoint/2010/main" val="97910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buNone/>
            </a:pPr>
            <a:r>
              <a:rPr lang="en-CA" b="1" dirty="0">
                <a:solidFill>
                  <a:srgbClr val="036EA9"/>
                </a:solidFill>
              </a:rPr>
              <a:t>Mission: </a:t>
            </a:r>
            <a:r>
              <a:rPr lang="en-CA" dirty="0"/>
              <a:t>strengthen capacity to anticipate and prepare for emerging policy issues</a:t>
            </a:r>
          </a:p>
          <a:p>
            <a:pPr lvl="2">
              <a:buFont typeface="Wingdings" panose="05000000000000000000" pitchFamily="2" charset="2"/>
              <a:buChar char="Ø"/>
            </a:pPr>
            <a:r>
              <a:rPr lang="en-CA" dirty="0"/>
              <a:t>  across the OECD</a:t>
            </a:r>
            <a:endParaRPr lang="en-GB" dirty="0"/>
          </a:p>
          <a:p>
            <a:pPr lvl="2">
              <a:buFont typeface="Wingdings" panose="05000000000000000000" pitchFamily="2" charset="2"/>
              <a:buChar char="Ø"/>
            </a:pPr>
            <a:r>
              <a:rPr lang="en-CA" dirty="0"/>
              <a:t>  in national governments, and </a:t>
            </a:r>
          </a:p>
          <a:p>
            <a:pPr lvl="2">
              <a:buFont typeface="Wingdings" panose="05000000000000000000" pitchFamily="2" charset="2"/>
              <a:buChar char="Ø"/>
            </a:pPr>
            <a:r>
              <a:rPr lang="en-CA" dirty="0"/>
              <a:t>  in global policy dialogue</a:t>
            </a:r>
          </a:p>
          <a:p>
            <a:pPr marL="0" indent="0">
              <a:buNone/>
            </a:pPr>
            <a:endParaRPr lang="en-GB" i="1" dirty="0">
              <a:ln>
                <a:solidFill>
                  <a:schemeClr val="tx2"/>
                </a:solidFill>
              </a:ln>
            </a:endParaRPr>
          </a:p>
        </p:txBody>
      </p:sp>
      <p:sp>
        <p:nvSpPr>
          <p:cNvPr id="3" name="Title 2"/>
          <p:cNvSpPr>
            <a:spLocks noGrp="1"/>
          </p:cNvSpPr>
          <p:nvPr>
            <p:ph type="title"/>
          </p:nvPr>
        </p:nvSpPr>
        <p:spPr/>
        <p:txBody>
          <a:bodyPr/>
          <a:lstStyle/>
          <a:p>
            <a:r>
              <a:rPr lang="en-CA" dirty="0"/>
              <a:t>Strategic Foresight at the OECD</a:t>
            </a:r>
            <a:endParaRPr lang="en-GB" dirty="0"/>
          </a:p>
        </p:txBody>
      </p:sp>
    </p:spTree>
    <p:extLst>
      <p:ext uri="{BB962C8B-B14F-4D97-AF65-F5344CB8AC3E}">
        <p14:creationId xmlns:p14="http://schemas.microsoft.com/office/powerpoint/2010/main" val="4265321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8521A2-CA87-A499-D4BE-DF6732014E1E}"/>
              </a:ext>
            </a:extLst>
          </p:cNvPr>
          <p:cNvSpPr>
            <a:spLocks noGrp="1"/>
          </p:cNvSpPr>
          <p:nvPr>
            <p:ph type="sldNum" sz="quarter" idx="12"/>
          </p:nvPr>
        </p:nvSpPr>
        <p:spPr/>
        <p:txBody>
          <a:bodyPr/>
          <a:lstStyle/>
          <a:p>
            <a:fld id="{72D6E9D9-FC41-D843-A7B6-E403726720C2}" type="slidenum">
              <a:rPr lang="en-US" smtClean="0"/>
              <a:pPr/>
              <a:t>30</a:t>
            </a:fld>
            <a:endParaRPr lang="en-US"/>
          </a:p>
        </p:txBody>
      </p:sp>
      <p:sp>
        <p:nvSpPr>
          <p:cNvPr id="4" name="Title 4">
            <a:extLst>
              <a:ext uri="{FF2B5EF4-FFF2-40B4-BE49-F238E27FC236}">
                <a16:creationId xmlns:a16="http://schemas.microsoft.com/office/drawing/2014/main" id="{08E795F3-B808-7359-4729-F76722499236}"/>
              </a:ext>
            </a:extLst>
          </p:cNvPr>
          <p:cNvSpPr txBox="1">
            <a:spLocks/>
          </p:cNvSpPr>
          <p:nvPr/>
        </p:nvSpPr>
        <p:spPr>
          <a:xfrm>
            <a:off x="1376254" y="251164"/>
            <a:ext cx="10406443" cy="869274"/>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5263C"/>
                </a:solidFill>
                <a:latin typeface="Helvetica" pitchFamily="2" charset="0"/>
              </a:rPr>
              <a:t>3. The volume of resources not assigned to specific countries almost quadrupled since 2000, now constituting more than a fifth of OFF </a:t>
            </a:r>
          </a:p>
        </p:txBody>
      </p:sp>
      <p:pic>
        <p:nvPicPr>
          <p:cNvPr id="5" name="Picture 4" descr="A picture containing shape&#10;&#10;Description automatically generated">
            <a:extLst>
              <a:ext uri="{FF2B5EF4-FFF2-40B4-BE49-F238E27FC236}">
                <a16:creationId xmlns:a16="http://schemas.microsoft.com/office/drawing/2014/main" id="{D19EBC9A-133D-2987-E356-704157BF9853}"/>
              </a:ext>
            </a:extLst>
          </p:cNvPr>
          <p:cNvPicPr>
            <a:picLocks noChangeAspect="1"/>
          </p:cNvPicPr>
          <p:nvPr/>
        </p:nvPicPr>
        <p:blipFill>
          <a:blip r:embed="rId2"/>
          <a:stretch>
            <a:fillRect/>
          </a:stretch>
        </p:blipFill>
        <p:spPr>
          <a:xfrm>
            <a:off x="0" y="0"/>
            <a:ext cx="613144" cy="1371600"/>
          </a:xfrm>
          <a:prstGeom prst="rect">
            <a:avLst/>
          </a:prstGeom>
        </p:spPr>
      </p:pic>
      <p:sp>
        <p:nvSpPr>
          <p:cNvPr id="6" name="TextBox 5">
            <a:extLst>
              <a:ext uri="{FF2B5EF4-FFF2-40B4-BE49-F238E27FC236}">
                <a16:creationId xmlns:a16="http://schemas.microsoft.com/office/drawing/2014/main" id="{0D195BA0-74A1-4979-B45A-A37EC1762E1F}"/>
              </a:ext>
            </a:extLst>
          </p:cNvPr>
          <p:cNvSpPr txBox="1"/>
          <p:nvPr/>
        </p:nvSpPr>
        <p:spPr>
          <a:xfrm>
            <a:off x="1438275" y="1610481"/>
            <a:ext cx="9124950" cy="553998"/>
          </a:xfrm>
          <a:prstGeom prst="rect">
            <a:avLst/>
          </a:prstGeom>
          <a:noFill/>
        </p:spPr>
        <p:txBody>
          <a:bodyPr wrap="square">
            <a:spAutoFit/>
          </a:bodyPr>
          <a:lstStyle/>
          <a:p>
            <a:pPr marL="0" marR="0" algn="ctr">
              <a:spcBef>
                <a:spcPts val="600"/>
              </a:spcBef>
              <a:spcAft>
                <a:spcPts val="0"/>
              </a:spcAft>
            </a:pPr>
            <a:r>
              <a:rPr lang="en-US" sz="1600" b="1" dirty="0">
                <a:effectLst/>
                <a:latin typeface="+mj-lt"/>
                <a:ea typeface="Times New Roman" panose="02020603050405020304" pitchFamily="18" charset="0"/>
              </a:rPr>
              <a:t>Distribution of Official Financial Flows (OFF) Unallocated to Specific Recipient Countries</a:t>
            </a:r>
          </a:p>
          <a:p>
            <a:pPr marL="0" marR="0" algn="ctr">
              <a:spcBef>
                <a:spcPts val="0"/>
              </a:spcBef>
              <a:spcAft>
                <a:spcPts val="0"/>
              </a:spcAft>
            </a:pPr>
            <a:r>
              <a:rPr lang="en-US" sz="1400" dirty="0">
                <a:effectLst/>
                <a:latin typeface="+mj-lt"/>
                <a:ea typeface="Times New Roman" panose="02020603050405020304" pitchFamily="18" charset="0"/>
              </a:rPr>
              <a:t>(Commitments, US$ millions, 2019 prices)</a:t>
            </a:r>
          </a:p>
        </p:txBody>
      </p:sp>
      <p:pic>
        <p:nvPicPr>
          <p:cNvPr id="7" name="Picture 6">
            <a:extLst>
              <a:ext uri="{FF2B5EF4-FFF2-40B4-BE49-F238E27FC236}">
                <a16:creationId xmlns:a16="http://schemas.microsoft.com/office/drawing/2014/main" id="{2709EF47-441A-410C-B7CD-9A9B5D0E6829}"/>
              </a:ext>
            </a:extLst>
          </p:cNvPr>
          <p:cNvPicPr>
            <a:picLocks noChangeAspect="1"/>
          </p:cNvPicPr>
          <p:nvPr/>
        </p:nvPicPr>
        <p:blipFill rotWithShape="1">
          <a:blip r:embed="rId3"/>
          <a:srcRect b="23483"/>
          <a:stretch/>
        </p:blipFill>
        <p:spPr>
          <a:xfrm>
            <a:off x="804482" y="2237683"/>
            <a:ext cx="10406443" cy="4479003"/>
          </a:xfrm>
          <a:prstGeom prst="rect">
            <a:avLst/>
          </a:prstGeom>
        </p:spPr>
      </p:pic>
    </p:spTree>
    <p:extLst>
      <p:ext uri="{BB962C8B-B14F-4D97-AF65-F5344CB8AC3E}">
        <p14:creationId xmlns:p14="http://schemas.microsoft.com/office/powerpoint/2010/main" val="3213845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8521A2-CA87-A499-D4BE-DF6732014E1E}"/>
              </a:ext>
            </a:extLst>
          </p:cNvPr>
          <p:cNvSpPr>
            <a:spLocks noGrp="1"/>
          </p:cNvSpPr>
          <p:nvPr>
            <p:ph type="sldNum" sz="quarter" idx="12"/>
          </p:nvPr>
        </p:nvSpPr>
        <p:spPr/>
        <p:txBody>
          <a:bodyPr/>
          <a:lstStyle/>
          <a:p>
            <a:fld id="{72D6E9D9-FC41-D843-A7B6-E403726720C2}" type="slidenum">
              <a:rPr lang="en-US" smtClean="0"/>
              <a:pPr/>
              <a:t>31</a:t>
            </a:fld>
            <a:endParaRPr lang="en-US"/>
          </a:p>
        </p:txBody>
      </p:sp>
      <p:sp>
        <p:nvSpPr>
          <p:cNvPr id="4" name="Title 4">
            <a:extLst>
              <a:ext uri="{FF2B5EF4-FFF2-40B4-BE49-F238E27FC236}">
                <a16:creationId xmlns:a16="http://schemas.microsoft.com/office/drawing/2014/main" id="{08E795F3-B808-7359-4729-F76722499236}"/>
              </a:ext>
            </a:extLst>
          </p:cNvPr>
          <p:cNvSpPr txBox="1">
            <a:spLocks/>
          </p:cNvSpPr>
          <p:nvPr/>
        </p:nvSpPr>
        <p:spPr>
          <a:xfrm>
            <a:off x="1400175" y="62465"/>
            <a:ext cx="10382522" cy="124667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5263C"/>
                </a:solidFill>
                <a:latin typeface="Helvetica" pitchFamily="2" charset="0"/>
              </a:rPr>
              <a:t>4. The increase in Official Financial Flows (OFF) over the last 20 years was accompanied by a rapid proliferation of donor countries/agencies globally at the source and the recipient level</a:t>
            </a:r>
          </a:p>
        </p:txBody>
      </p:sp>
      <p:pic>
        <p:nvPicPr>
          <p:cNvPr id="5" name="Picture 4" descr="Shape&#10;&#10;Description automatically generated with medium confidence">
            <a:extLst>
              <a:ext uri="{FF2B5EF4-FFF2-40B4-BE49-F238E27FC236}">
                <a16:creationId xmlns:a16="http://schemas.microsoft.com/office/drawing/2014/main" id="{2D0B62E2-594F-7584-A958-00BD6540DE0E}"/>
              </a:ext>
            </a:extLst>
          </p:cNvPr>
          <p:cNvPicPr>
            <a:picLocks noChangeAspect="1"/>
          </p:cNvPicPr>
          <p:nvPr/>
        </p:nvPicPr>
        <p:blipFill>
          <a:blip r:embed="rId2"/>
          <a:stretch>
            <a:fillRect/>
          </a:stretch>
        </p:blipFill>
        <p:spPr>
          <a:xfrm>
            <a:off x="0" y="0"/>
            <a:ext cx="609600" cy="13716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683FB169-F56C-12F8-13DE-1822FAFE2DC1}"/>
              </a:ext>
            </a:extLst>
          </p:cNvPr>
          <p:cNvPicPr>
            <a:picLocks noChangeAspect="1"/>
          </p:cNvPicPr>
          <p:nvPr/>
        </p:nvPicPr>
        <p:blipFill>
          <a:blip r:embed="rId3"/>
          <a:stretch>
            <a:fillRect/>
          </a:stretch>
        </p:blipFill>
        <p:spPr>
          <a:xfrm>
            <a:off x="1981200" y="1412014"/>
            <a:ext cx="8229600" cy="5112327"/>
          </a:xfrm>
          <a:prstGeom prst="rect">
            <a:avLst/>
          </a:prstGeom>
        </p:spPr>
      </p:pic>
    </p:spTree>
    <p:extLst>
      <p:ext uri="{BB962C8B-B14F-4D97-AF65-F5344CB8AC3E}">
        <p14:creationId xmlns:p14="http://schemas.microsoft.com/office/powerpoint/2010/main" val="1748961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8521A2-CA87-A499-D4BE-DF6732014E1E}"/>
              </a:ext>
            </a:extLst>
          </p:cNvPr>
          <p:cNvSpPr>
            <a:spLocks noGrp="1"/>
          </p:cNvSpPr>
          <p:nvPr>
            <p:ph type="sldNum" sz="quarter" idx="12"/>
          </p:nvPr>
        </p:nvSpPr>
        <p:spPr/>
        <p:txBody>
          <a:bodyPr/>
          <a:lstStyle/>
          <a:p>
            <a:fld id="{72D6E9D9-FC41-D843-A7B6-E403726720C2}" type="slidenum">
              <a:rPr lang="en-US" smtClean="0"/>
              <a:pPr/>
              <a:t>32</a:t>
            </a:fld>
            <a:endParaRPr lang="en-US"/>
          </a:p>
        </p:txBody>
      </p:sp>
      <p:sp>
        <p:nvSpPr>
          <p:cNvPr id="4" name="Title 4">
            <a:extLst>
              <a:ext uri="{FF2B5EF4-FFF2-40B4-BE49-F238E27FC236}">
                <a16:creationId xmlns:a16="http://schemas.microsoft.com/office/drawing/2014/main" id="{08E795F3-B808-7359-4729-F76722499236}"/>
              </a:ext>
            </a:extLst>
          </p:cNvPr>
          <p:cNvSpPr txBox="1">
            <a:spLocks/>
          </p:cNvSpPr>
          <p:nvPr/>
        </p:nvSpPr>
        <p:spPr>
          <a:xfrm>
            <a:off x="1400175" y="251164"/>
            <a:ext cx="10382522" cy="869274"/>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5263C"/>
                </a:solidFill>
                <a:latin typeface="Helvetica" pitchFamily="2" charset="0"/>
              </a:rPr>
              <a:t>5. Ethiopia, Mozambique, and Nepal all had to engage with &gt;150 agencies in 2016-20.</a:t>
            </a:r>
          </a:p>
        </p:txBody>
      </p:sp>
      <p:pic>
        <p:nvPicPr>
          <p:cNvPr id="5" name="Picture 4" descr="A picture containing shape&#10;&#10;Description automatically generated">
            <a:extLst>
              <a:ext uri="{FF2B5EF4-FFF2-40B4-BE49-F238E27FC236}">
                <a16:creationId xmlns:a16="http://schemas.microsoft.com/office/drawing/2014/main" id="{D19EBC9A-133D-2987-E356-704157BF9853}"/>
              </a:ext>
            </a:extLst>
          </p:cNvPr>
          <p:cNvPicPr>
            <a:picLocks noChangeAspect="1"/>
          </p:cNvPicPr>
          <p:nvPr/>
        </p:nvPicPr>
        <p:blipFill>
          <a:blip r:embed="rId2"/>
          <a:stretch>
            <a:fillRect/>
          </a:stretch>
        </p:blipFill>
        <p:spPr>
          <a:xfrm>
            <a:off x="0" y="0"/>
            <a:ext cx="613144" cy="1371600"/>
          </a:xfrm>
          <a:prstGeom prst="rect">
            <a:avLst/>
          </a:prstGeom>
        </p:spPr>
      </p:pic>
      <p:pic>
        <p:nvPicPr>
          <p:cNvPr id="6" name="Picture 5" descr="Logo&#10;&#10;Description automatically generated">
            <a:extLst>
              <a:ext uri="{FF2B5EF4-FFF2-40B4-BE49-F238E27FC236}">
                <a16:creationId xmlns:a16="http://schemas.microsoft.com/office/drawing/2014/main" id="{D0E45CA8-9E46-E605-1858-D82D0BBBD64F}"/>
              </a:ext>
            </a:extLst>
          </p:cNvPr>
          <p:cNvPicPr>
            <a:picLocks noChangeAspect="1"/>
          </p:cNvPicPr>
          <p:nvPr/>
        </p:nvPicPr>
        <p:blipFill>
          <a:blip r:embed="rId3"/>
          <a:stretch>
            <a:fillRect/>
          </a:stretch>
        </p:blipFill>
        <p:spPr>
          <a:xfrm>
            <a:off x="1066800" y="1486360"/>
            <a:ext cx="10058400" cy="4621787"/>
          </a:xfrm>
          <a:prstGeom prst="rect">
            <a:avLst/>
          </a:prstGeom>
        </p:spPr>
      </p:pic>
    </p:spTree>
    <p:extLst>
      <p:ext uri="{BB962C8B-B14F-4D97-AF65-F5344CB8AC3E}">
        <p14:creationId xmlns:p14="http://schemas.microsoft.com/office/powerpoint/2010/main" val="273824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8521A2-CA87-A499-D4BE-DF6732014E1E}"/>
              </a:ext>
            </a:extLst>
          </p:cNvPr>
          <p:cNvSpPr>
            <a:spLocks noGrp="1"/>
          </p:cNvSpPr>
          <p:nvPr>
            <p:ph type="sldNum" sz="quarter" idx="12"/>
          </p:nvPr>
        </p:nvSpPr>
        <p:spPr/>
        <p:txBody>
          <a:bodyPr/>
          <a:lstStyle/>
          <a:p>
            <a:fld id="{72D6E9D9-FC41-D843-A7B6-E403726720C2}" type="slidenum">
              <a:rPr lang="en-US" smtClean="0"/>
              <a:pPr/>
              <a:t>33</a:t>
            </a:fld>
            <a:endParaRPr lang="en-US"/>
          </a:p>
        </p:txBody>
      </p:sp>
      <p:sp>
        <p:nvSpPr>
          <p:cNvPr id="4" name="Title 4">
            <a:extLst>
              <a:ext uri="{FF2B5EF4-FFF2-40B4-BE49-F238E27FC236}">
                <a16:creationId xmlns:a16="http://schemas.microsoft.com/office/drawing/2014/main" id="{08E795F3-B808-7359-4729-F76722499236}"/>
              </a:ext>
            </a:extLst>
          </p:cNvPr>
          <p:cNvSpPr txBox="1">
            <a:spLocks/>
          </p:cNvSpPr>
          <p:nvPr/>
        </p:nvSpPr>
        <p:spPr>
          <a:xfrm>
            <a:off x="1352550" y="92212"/>
            <a:ext cx="10839450" cy="118717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5263C"/>
                </a:solidFill>
                <a:latin typeface="Helvetica" pitchFamily="2" charset="0"/>
              </a:rPr>
              <a:t>6. In the Health sector, for example, the number of bilateral agencies increased much more vis a vis the number of multilaterals while the average bilateral commitment size decreased in comparison with multilaterals</a:t>
            </a:r>
          </a:p>
        </p:txBody>
      </p:sp>
      <p:pic>
        <p:nvPicPr>
          <p:cNvPr id="5" name="Picture 4" descr="Shape&#10;&#10;Description automatically generated with medium confidence">
            <a:extLst>
              <a:ext uri="{FF2B5EF4-FFF2-40B4-BE49-F238E27FC236}">
                <a16:creationId xmlns:a16="http://schemas.microsoft.com/office/drawing/2014/main" id="{2D0B62E2-594F-7584-A958-00BD6540DE0E}"/>
              </a:ext>
            </a:extLst>
          </p:cNvPr>
          <p:cNvPicPr>
            <a:picLocks noChangeAspect="1"/>
          </p:cNvPicPr>
          <p:nvPr/>
        </p:nvPicPr>
        <p:blipFill>
          <a:blip r:embed="rId2"/>
          <a:stretch>
            <a:fillRect/>
          </a:stretch>
        </p:blipFill>
        <p:spPr>
          <a:xfrm>
            <a:off x="0" y="0"/>
            <a:ext cx="609600" cy="1371600"/>
          </a:xfrm>
          <a:prstGeom prst="rect">
            <a:avLst/>
          </a:prstGeom>
        </p:spPr>
      </p:pic>
      <p:pic>
        <p:nvPicPr>
          <p:cNvPr id="8" name="Picture 7" descr="Chart, line chart&#10;&#10;Description automatically generated">
            <a:extLst>
              <a:ext uri="{FF2B5EF4-FFF2-40B4-BE49-F238E27FC236}">
                <a16:creationId xmlns:a16="http://schemas.microsoft.com/office/drawing/2014/main" id="{9F07473A-7D1B-158D-18A4-5F94E852D2CD}"/>
              </a:ext>
            </a:extLst>
          </p:cNvPr>
          <p:cNvPicPr>
            <a:picLocks noChangeAspect="1"/>
          </p:cNvPicPr>
          <p:nvPr/>
        </p:nvPicPr>
        <p:blipFill>
          <a:blip r:embed="rId3"/>
          <a:stretch>
            <a:fillRect/>
          </a:stretch>
        </p:blipFill>
        <p:spPr>
          <a:xfrm>
            <a:off x="1066800" y="1441450"/>
            <a:ext cx="10058400" cy="4858456"/>
          </a:xfrm>
          <a:prstGeom prst="rect">
            <a:avLst/>
          </a:prstGeom>
        </p:spPr>
      </p:pic>
    </p:spTree>
    <p:extLst>
      <p:ext uri="{BB962C8B-B14F-4D97-AF65-F5344CB8AC3E}">
        <p14:creationId xmlns:p14="http://schemas.microsoft.com/office/powerpoint/2010/main" val="2079590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8521A2-CA87-A499-D4BE-DF6732014E1E}"/>
              </a:ext>
            </a:extLst>
          </p:cNvPr>
          <p:cNvSpPr>
            <a:spLocks noGrp="1"/>
          </p:cNvSpPr>
          <p:nvPr>
            <p:ph type="sldNum" sz="quarter" idx="12"/>
          </p:nvPr>
        </p:nvSpPr>
        <p:spPr/>
        <p:txBody>
          <a:bodyPr/>
          <a:lstStyle/>
          <a:p>
            <a:fld id="{72D6E9D9-FC41-D843-A7B6-E403726720C2}" type="slidenum">
              <a:rPr lang="en-US" smtClean="0"/>
              <a:pPr/>
              <a:t>34</a:t>
            </a:fld>
            <a:endParaRPr lang="en-US"/>
          </a:p>
        </p:txBody>
      </p:sp>
      <p:sp>
        <p:nvSpPr>
          <p:cNvPr id="4" name="Title 4">
            <a:extLst>
              <a:ext uri="{FF2B5EF4-FFF2-40B4-BE49-F238E27FC236}">
                <a16:creationId xmlns:a16="http://schemas.microsoft.com/office/drawing/2014/main" id="{08E795F3-B808-7359-4729-F76722499236}"/>
              </a:ext>
            </a:extLst>
          </p:cNvPr>
          <p:cNvSpPr txBox="1">
            <a:spLocks/>
          </p:cNvSpPr>
          <p:nvPr/>
        </p:nvSpPr>
        <p:spPr>
          <a:xfrm>
            <a:off x="1314450" y="0"/>
            <a:ext cx="10468247" cy="137159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5263C"/>
                </a:solidFill>
                <a:latin typeface="Helvetica" pitchFamily="2" charset="0"/>
              </a:rPr>
              <a:t>7. Development activities continue to be highly fragmented resulting in an overall decline in the average size of OFF by about one third, and of ODA grants by one half over the last 20 years</a:t>
            </a:r>
          </a:p>
        </p:txBody>
      </p:sp>
      <p:pic>
        <p:nvPicPr>
          <p:cNvPr id="5" name="Picture 4" descr="A picture containing shape&#10;&#10;Description automatically generated">
            <a:extLst>
              <a:ext uri="{FF2B5EF4-FFF2-40B4-BE49-F238E27FC236}">
                <a16:creationId xmlns:a16="http://schemas.microsoft.com/office/drawing/2014/main" id="{D19EBC9A-133D-2987-E356-704157BF9853}"/>
              </a:ext>
            </a:extLst>
          </p:cNvPr>
          <p:cNvPicPr>
            <a:picLocks noChangeAspect="1"/>
          </p:cNvPicPr>
          <p:nvPr/>
        </p:nvPicPr>
        <p:blipFill>
          <a:blip r:embed="rId2"/>
          <a:stretch>
            <a:fillRect/>
          </a:stretch>
        </p:blipFill>
        <p:spPr>
          <a:xfrm>
            <a:off x="0" y="-1"/>
            <a:ext cx="613144" cy="1371600"/>
          </a:xfrm>
          <a:prstGeom prst="rect">
            <a:avLst/>
          </a:prstGeom>
        </p:spPr>
      </p:pic>
      <p:pic>
        <p:nvPicPr>
          <p:cNvPr id="6" name="Picture 5" descr="Chart, line chart&#10;&#10;Description automatically generated">
            <a:extLst>
              <a:ext uri="{FF2B5EF4-FFF2-40B4-BE49-F238E27FC236}">
                <a16:creationId xmlns:a16="http://schemas.microsoft.com/office/drawing/2014/main" id="{2F1BA401-96E7-D802-E25C-F5256F17B51D}"/>
              </a:ext>
            </a:extLst>
          </p:cNvPr>
          <p:cNvPicPr>
            <a:picLocks noChangeAspect="1"/>
          </p:cNvPicPr>
          <p:nvPr/>
        </p:nvPicPr>
        <p:blipFill>
          <a:blip r:embed="rId3"/>
          <a:stretch>
            <a:fillRect/>
          </a:stretch>
        </p:blipFill>
        <p:spPr>
          <a:xfrm>
            <a:off x="1981200" y="1815010"/>
            <a:ext cx="8229600" cy="4368799"/>
          </a:xfrm>
          <a:prstGeom prst="rect">
            <a:avLst/>
          </a:prstGeom>
        </p:spPr>
      </p:pic>
    </p:spTree>
    <p:extLst>
      <p:ext uri="{BB962C8B-B14F-4D97-AF65-F5344CB8AC3E}">
        <p14:creationId xmlns:p14="http://schemas.microsoft.com/office/powerpoint/2010/main" val="1780110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8521A2-CA87-A499-D4BE-DF6732014E1E}"/>
              </a:ext>
            </a:extLst>
          </p:cNvPr>
          <p:cNvSpPr>
            <a:spLocks noGrp="1"/>
          </p:cNvSpPr>
          <p:nvPr>
            <p:ph type="sldNum" sz="quarter" idx="12"/>
          </p:nvPr>
        </p:nvSpPr>
        <p:spPr/>
        <p:txBody>
          <a:bodyPr/>
          <a:lstStyle/>
          <a:p>
            <a:fld id="{72D6E9D9-FC41-D843-A7B6-E403726720C2}" type="slidenum">
              <a:rPr lang="en-US" smtClean="0"/>
              <a:pPr/>
              <a:t>35</a:t>
            </a:fld>
            <a:endParaRPr lang="en-US"/>
          </a:p>
        </p:txBody>
      </p:sp>
      <p:sp>
        <p:nvSpPr>
          <p:cNvPr id="4" name="Title 4">
            <a:extLst>
              <a:ext uri="{FF2B5EF4-FFF2-40B4-BE49-F238E27FC236}">
                <a16:creationId xmlns:a16="http://schemas.microsoft.com/office/drawing/2014/main" id="{08E795F3-B808-7359-4729-F76722499236}"/>
              </a:ext>
            </a:extLst>
          </p:cNvPr>
          <p:cNvSpPr txBox="1">
            <a:spLocks/>
          </p:cNvSpPr>
          <p:nvPr/>
        </p:nvSpPr>
        <p:spPr>
          <a:xfrm>
            <a:off x="1323975" y="92212"/>
            <a:ext cx="9570448" cy="118717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5263C"/>
                </a:solidFill>
                <a:latin typeface="Helvetica" pitchFamily="2" charset="0"/>
              </a:rPr>
              <a:t>8. </a:t>
            </a:r>
            <a:r>
              <a:rPr lang="en-US" sz="2400" b="1" dirty="0" err="1">
                <a:solidFill>
                  <a:srgbClr val="15263C"/>
                </a:solidFill>
                <a:latin typeface="Helvetica" pitchFamily="2" charset="0"/>
              </a:rPr>
              <a:t>Concessionality</a:t>
            </a:r>
            <a:r>
              <a:rPr lang="en-US" sz="2400" b="1" dirty="0">
                <a:solidFill>
                  <a:srgbClr val="15263C"/>
                </a:solidFill>
                <a:latin typeface="Helvetica" pitchFamily="2" charset="0"/>
              </a:rPr>
              <a:t> to countries with debt vulnerabilities decreased in recent years, despite a rebound in 2019</a:t>
            </a:r>
          </a:p>
        </p:txBody>
      </p:sp>
      <p:pic>
        <p:nvPicPr>
          <p:cNvPr id="5" name="Picture 4" descr="Shape&#10;&#10;Description automatically generated with medium confidence">
            <a:extLst>
              <a:ext uri="{FF2B5EF4-FFF2-40B4-BE49-F238E27FC236}">
                <a16:creationId xmlns:a16="http://schemas.microsoft.com/office/drawing/2014/main" id="{2D0B62E2-594F-7584-A958-00BD6540DE0E}"/>
              </a:ext>
            </a:extLst>
          </p:cNvPr>
          <p:cNvPicPr>
            <a:picLocks noChangeAspect="1"/>
          </p:cNvPicPr>
          <p:nvPr/>
        </p:nvPicPr>
        <p:blipFill>
          <a:blip r:embed="rId2"/>
          <a:stretch>
            <a:fillRect/>
          </a:stretch>
        </p:blipFill>
        <p:spPr>
          <a:xfrm>
            <a:off x="0" y="0"/>
            <a:ext cx="609600" cy="1371600"/>
          </a:xfrm>
          <a:prstGeom prst="rect">
            <a:avLst/>
          </a:prstGeom>
        </p:spPr>
      </p:pic>
      <p:pic>
        <p:nvPicPr>
          <p:cNvPr id="9" name="Picture 8" descr="Icon&#10;&#10;Description automatically generated">
            <a:extLst>
              <a:ext uri="{FF2B5EF4-FFF2-40B4-BE49-F238E27FC236}">
                <a16:creationId xmlns:a16="http://schemas.microsoft.com/office/drawing/2014/main" id="{5AAA90BC-04CB-D275-C0FD-36736DF91204}"/>
              </a:ext>
            </a:extLst>
          </p:cNvPr>
          <p:cNvPicPr>
            <a:picLocks noChangeAspect="1"/>
          </p:cNvPicPr>
          <p:nvPr/>
        </p:nvPicPr>
        <p:blipFill>
          <a:blip r:embed="rId3"/>
          <a:stretch>
            <a:fillRect/>
          </a:stretch>
        </p:blipFill>
        <p:spPr>
          <a:xfrm>
            <a:off x="1981199" y="1444517"/>
            <a:ext cx="8229599" cy="4749799"/>
          </a:xfrm>
          <a:prstGeom prst="rect">
            <a:avLst/>
          </a:prstGeom>
        </p:spPr>
      </p:pic>
    </p:spTree>
    <p:extLst>
      <p:ext uri="{BB962C8B-B14F-4D97-AF65-F5344CB8AC3E}">
        <p14:creationId xmlns:p14="http://schemas.microsoft.com/office/powerpoint/2010/main" val="1014127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8521A2-CA87-A499-D4BE-DF6732014E1E}"/>
              </a:ext>
            </a:extLst>
          </p:cNvPr>
          <p:cNvSpPr>
            <a:spLocks noGrp="1"/>
          </p:cNvSpPr>
          <p:nvPr>
            <p:ph type="sldNum" sz="quarter" idx="12"/>
          </p:nvPr>
        </p:nvSpPr>
        <p:spPr/>
        <p:txBody>
          <a:bodyPr/>
          <a:lstStyle/>
          <a:p>
            <a:fld id="{72D6E9D9-FC41-D843-A7B6-E403726720C2}" type="slidenum">
              <a:rPr lang="en-US" smtClean="0"/>
              <a:pPr/>
              <a:t>36</a:t>
            </a:fld>
            <a:endParaRPr lang="en-US"/>
          </a:p>
        </p:txBody>
      </p:sp>
      <p:sp>
        <p:nvSpPr>
          <p:cNvPr id="4" name="Title 4">
            <a:extLst>
              <a:ext uri="{FF2B5EF4-FFF2-40B4-BE49-F238E27FC236}">
                <a16:creationId xmlns:a16="http://schemas.microsoft.com/office/drawing/2014/main" id="{08E795F3-B808-7359-4729-F76722499236}"/>
              </a:ext>
            </a:extLst>
          </p:cNvPr>
          <p:cNvSpPr txBox="1">
            <a:spLocks/>
          </p:cNvSpPr>
          <p:nvPr/>
        </p:nvSpPr>
        <p:spPr>
          <a:xfrm>
            <a:off x="1314450" y="214311"/>
            <a:ext cx="10468247" cy="9429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5263C"/>
                </a:solidFill>
                <a:latin typeface="Helvetica" pitchFamily="2" charset="0"/>
              </a:rPr>
              <a:t>9. While country ownership of aid has improved in Ethiopia and Nepal, Mozambique government’s share in implementation has decreased</a:t>
            </a:r>
          </a:p>
        </p:txBody>
      </p:sp>
      <p:pic>
        <p:nvPicPr>
          <p:cNvPr id="5" name="Picture 4" descr="A picture containing shape&#10;&#10;Description automatically generated">
            <a:extLst>
              <a:ext uri="{FF2B5EF4-FFF2-40B4-BE49-F238E27FC236}">
                <a16:creationId xmlns:a16="http://schemas.microsoft.com/office/drawing/2014/main" id="{D19EBC9A-133D-2987-E356-704157BF9853}"/>
              </a:ext>
            </a:extLst>
          </p:cNvPr>
          <p:cNvPicPr>
            <a:picLocks noChangeAspect="1"/>
          </p:cNvPicPr>
          <p:nvPr/>
        </p:nvPicPr>
        <p:blipFill>
          <a:blip r:embed="rId2"/>
          <a:stretch>
            <a:fillRect/>
          </a:stretch>
        </p:blipFill>
        <p:spPr>
          <a:xfrm>
            <a:off x="0" y="-1"/>
            <a:ext cx="613144" cy="1371600"/>
          </a:xfrm>
          <a:prstGeom prst="rect">
            <a:avLst/>
          </a:prstGeom>
        </p:spPr>
      </p:pic>
      <p:pic>
        <p:nvPicPr>
          <p:cNvPr id="8" name="Picture 7">
            <a:extLst>
              <a:ext uri="{FF2B5EF4-FFF2-40B4-BE49-F238E27FC236}">
                <a16:creationId xmlns:a16="http://schemas.microsoft.com/office/drawing/2014/main" id="{2E41A207-D1B6-D179-716C-34D1B3FF1A1D}"/>
              </a:ext>
            </a:extLst>
          </p:cNvPr>
          <p:cNvPicPr>
            <a:picLocks noChangeAspect="1"/>
          </p:cNvPicPr>
          <p:nvPr/>
        </p:nvPicPr>
        <p:blipFill>
          <a:blip r:embed="rId3"/>
          <a:stretch>
            <a:fillRect/>
          </a:stretch>
        </p:blipFill>
        <p:spPr>
          <a:xfrm>
            <a:off x="1066800" y="1521288"/>
            <a:ext cx="10058400" cy="4942373"/>
          </a:xfrm>
          <a:prstGeom prst="rect">
            <a:avLst/>
          </a:prstGeom>
        </p:spPr>
      </p:pic>
    </p:spTree>
    <p:extLst>
      <p:ext uri="{BB962C8B-B14F-4D97-AF65-F5344CB8AC3E}">
        <p14:creationId xmlns:p14="http://schemas.microsoft.com/office/powerpoint/2010/main" val="1080246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8521A2-CA87-A499-D4BE-DF6732014E1E}"/>
              </a:ext>
            </a:extLst>
          </p:cNvPr>
          <p:cNvSpPr>
            <a:spLocks noGrp="1"/>
          </p:cNvSpPr>
          <p:nvPr>
            <p:ph type="sldNum" sz="quarter" idx="12"/>
          </p:nvPr>
        </p:nvSpPr>
        <p:spPr/>
        <p:txBody>
          <a:bodyPr/>
          <a:lstStyle/>
          <a:p>
            <a:fld id="{72D6E9D9-FC41-D843-A7B6-E403726720C2}" type="slidenum">
              <a:rPr lang="en-US" smtClean="0"/>
              <a:pPr/>
              <a:t>37</a:t>
            </a:fld>
            <a:endParaRPr lang="en-US"/>
          </a:p>
        </p:txBody>
      </p:sp>
      <p:sp>
        <p:nvSpPr>
          <p:cNvPr id="4" name="Title 4">
            <a:extLst>
              <a:ext uri="{FF2B5EF4-FFF2-40B4-BE49-F238E27FC236}">
                <a16:creationId xmlns:a16="http://schemas.microsoft.com/office/drawing/2014/main" id="{08E795F3-B808-7359-4729-F76722499236}"/>
              </a:ext>
            </a:extLst>
          </p:cNvPr>
          <p:cNvSpPr txBox="1">
            <a:spLocks/>
          </p:cNvSpPr>
          <p:nvPr/>
        </p:nvSpPr>
        <p:spPr>
          <a:xfrm>
            <a:off x="1323975" y="92212"/>
            <a:ext cx="9557385" cy="118717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5263C"/>
                </a:solidFill>
                <a:latin typeface="Helvetica" pitchFamily="2" charset="0"/>
              </a:rPr>
              <a:t>10. For funding provided to recipient governments, pooled funding is a recognized solution to reduce  the impact of aid fragmentation, but its uptake has been low (&lt; one fourth) in all three case studies</a:t>
            </a:r>
          </a:p>
        </p:txBody>
      </p:sp>
      <p:pic>
        <p:nvPicPr>
          <p:cNvPr id="5" name="Picture 4" descr="Shape&#10;&#10;Description automatically generated with medium confidence">
            <a:extLst>
              <a:ext uri="{FF2B5EF4-FFF2-40B4-BE49-F238E27FC236}">
                <a16:creationId xmlns:a16="http://schemas.microsoft.com/office/drawing/2014/main" id="{2D0B62E2-594F-7584-A958-00BD6540DE0E}"/>
              </a:ext>
            </a:extLst>
          </p:cNvPr>
          <p:cNvPicPr>
            <a:picLocks noChangeAspect="1"/>
          </p:cNvPicPr>
          <p:nvPr/>
        </p:nvPicPr>
        <p:blipFill>
          <a:blip r:embed="rId2"/>
          <a:stretch>
            <a:fillRect/>
          </a:stretch>
        </p:blipFill>
        <p:spPr>
          <a:xfrm>
            <a:off x="0" y="0"/>
            <a:ext cx="609600" cy="1371600"/>
          </a:xfrm>
          <a:prstGeom prst="rect">
            <a:avLst/>
          </a:prstGeom>
        </p:spPr>
      </p:pic>
      <p:pic>
        <p:nvPicPr>
          <p:cNvPr id="6" name="Picture 5" descr="Table&#10;&#10;Description automatically generated">
            <a:extLst>
              <a:ext uri="{FF2B5EF4-FFF2-40B4-BE49-F238E27FC236}">
                <a16:creationId xmlns:a16="http://schemas.microsoft.com/office/drawing/2014/main" id="{1E24C488-CE00-CE1B-2317-FBCC09514877}"/>
              </a:ext>
            </a:extLst>
          </p:cNvPr>
          <p:cNvPicPr>
            <a:picLocks noChangeAspect="1"/>
          </p:cNvPicPr>
          <p:nvPr/>
        </p:nvPicPr>
        <p:blipFill>
          <a:blip r:embed="rId3"/>
          <a:stretch>
            <a:fillRect/>
          </a:stretch>
        </p:blipFill>
        <p:spPr>
          <a:xfrm>
            <a:off x="829491" y="1371600"/>
            <a:ext cx="10058400" cy="5086513"/>
          </a:xfrm>
          <a:prstGeom prst="rect">
            <a:avLst/>
          </a:prstGeom>
        </p:spPr>
      </p:pic>
    </p:spTree>
    <p:extLst>
      <p:ext uri="{BB962C8B-B14F-4D97-AF65-F5344CB8AC3E}">
        <p14:creationId xmlns:p14="http://schemas.microsoft.com/office/powerpoint/2010/main" val="1814074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ED5490-D261-4F5A-65BE-4DCDB825B3DB}"/>
              </a:ext>
            </a:extLst>
          </p:cNvPr>
          <p:cNvSpPr/>
          <p:nvPr/>
        </p:nvSpPr>
        <p:spPr>
          <a:xfrm>
            <a:off x="0" y="0"/>
            <a:ext cx="12192000" cy="6858000"/>
          </a:xfrm>
          <a:prstGeom prst="rect">
            <a:avLst/>
          </a:prstGeom>
          <a:solidFill>
            <a:srgbClr val="152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BF41AFD0-D9D6-47E4-64BE-C60003F6C405}"/>
              </a:ext>
            </a:extLst>
          </p:cNvPr>
          <p:cNvSpPr txBox="1">
            <a:spLocks/>
          </p:cNvSpPr>
          <p:nvPr/>
        </p:nvSpPr>
        <p:spPr>
          <a:xfrm>
            <a:off x="3792420" y="421374"/>
            <a:ext cx="4607161" cy="5809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Helvetica" pitchFamily="2" charset="0"/>
              </a:rPr>
              <a:t>Conclusion</a:t>
            </a:r>
          </a:p>
        </p:txBody>
      </p:sp>
      <p:pic>
        <p:nvPicPr>
          <p:cNvPr id="6" name="Picture 5" descr="Logo&#10;&#10;Description automatically generated with medium confidence">
            <a:extLst>
              <a:ext uri="{FF2B5EF4-FFF2-40B4-BE49-F238E27FC236}">
                <a16:creationId xmlns:a16="http://schemas.microsoft.com/office/drawing/2014/main" id="{E64CCAF9-F4BD-B92C-1B03-A2C314E317FF}"/>
              </a:ext>
            </a:extLst>
          </p:cNvPr>
          <p:cNvPicPr>
            <a:picLocks noChangeAspect="1"/>
          </p:cNvPicPr>
          <p:nvPr/>
        </p:nvPicPr>
        <p:blipFill>
          <a:blip r:embed="rId2"/>
          <a:stretch>
            <a:fillRect/>
          </a:stretch>
        </p:blipFill>
        <p:spPr>
          <a:xfrm>
            <a:off x="0" y="0"/>
            <a:ext cx="2495006" cy="2004658"/>
          </a:xfrm>
          <a:prstGeom prst="rect">
            <a:avLst/>
          </a:prstGeom>
        </p:spPr>
      </p:pic>
      <p:pic>
        <p:nvPicPr>
          <p:cNvPr id="4" name="Picture 3" descr="Shape, circle&#10;&#10;Description automatically generated">
            <a:extLst>
              <a:ext uri="{FF2B5EF4-FFF2-40B4-BE49-F238E27FC236}">
                <a16:creationId xmlns:a16="http://schemas.microsoft.com/office/drawing/2014/main" id="{1779F185-ECB7-9B4B-FA0D-66CB05F23A0D}"/>
              </a:ext>
            </a:extLst>
          </p:cNvPr>
          <p:cNvPicPr>
            <a:picLocks noChangeAspect="1"/>
          </p:cNvPicPr>
          <p:nvPr/>
        </p:nvPicPr>
        <p:blipFill>
          <a:blip r:embed="rId3"/>
          <a:stretch>
            <a:fillRect/>
          </a:stretch>
        </p:blipFill>
        <p:spPr>
          <a:xfrm>
            <a:off x="11284700" y="6550025"/>
            <a:ext cx="615950" cy="307975"/>
          </a:xfrm>
          <a:prstGeom prst="rect">
            <a:avLst/>
          </a:prstGeom>
        </p:spPr>
      </p:pic>
      <p:sp>
        <p:nvSpPr>
          <p:cNvPr id="5" name="Slide Number Placeholder 4">
            <a:extLst>
              <a:ext uri="{FF2B5EF4-FFF2-40B4-BE49-F238E27FC236}">
                <a16:creationId xmlns:a16="http://schemas.microsoft.com/office/drawing/2014/main" id="{5E611A34-9EFA-0DD9-ECB7-680685BE810C}"/>
              </a:ext>
            </a:extLst>
          </p:cNvPr>
          <p:cNvSpPr txBox="1">
            <a:spLocks/>
          </p:cNvSpPr>
          <p:nvPr/>
        </p:nvSpPr>
        <p:spPr>
          <a:xfrm>
            <a:off x="11262850" y="6627221"/>
            <a:ext cx="659650" cy="217716"/>
          </a:xfrm>
          <a:prstGeom prst="rect">
            <a:avLst/>
          </a:prstGeom>
        </p:spPr>
        <p:txBody>
          <a:bodyPr vert="horz" lIns="91440" tIns="45720" rIns="91440" bIns="45720" rtlCol="0" anchor="ctr"/>
          <a:lstStyle>
            <a:defPPr>
              <a:defRPr lang="en-US"/>
            </a:defPPr>
            <a:lvl1pPr marL="0" algn="ctr" defTabSz="914400" rtl="0" eaLnBrk="1" latinLnBrk="0" hangingPunct="1">
              <a:defRPr sz="1050" b="0" i="0" kern="1200">
                <a:solidFill>
                  <a:schemeClr val="bg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D6E9D9-FC41-D843-A7B6-E403726720C2}" type="slidenum">
              <a:rPr lang="en-US" smtClean="0"/>
              <a:pPr/>
              <a:t>38</a:t>
            </a:fld>
            <a:endParaRPr lang="en-US" dirty="0"/>
          </a:p>
        </p:txBody>
      </p:sp>
      <p:pic>
        <p:nvPicPr>
          <p:cNvPr id="12" name="Picture 11" descr="Logo&#10;&#10;Description automatically generated">
            <a:extLst>
              <a:ext uri="{FF2B5EF4-FFF2-40B4-BE49-F238E27FC236}">
                <a16:creationId xmlns:a16="http://schemas.microsoft.com/office/drawing/2014/main" id="{ABCCF7A3-E912-746C-EC45-C53279F5283C}"/>
              </a:ext>
            </a:extLst>
          </p:cNvPr>
          <p:cNvPicPr>
            <a:picLocks noChangeAspect="1"/>
          </p:cNvPicPr>
          <p:nvPr/>
        </p:nvPicPr>
        <p:blipFill>
          <a:blip r:embed="rId4"/>
          <a:stretch>
            <a:fillRect/>
          </a:stretch>
        </p:blipFill>
        <p:spPr>
          <a:xfrm>
            <a:off x="1555342" y="1082756"/>
            <a:ext cx="9416158" cy="5775244"/>
          </a:xfrm>
          <a:prstGeom prst="rect">
            <a:avLst/>
          </a:prstGeom>
        </p:spPr>
      </p:pic>
      <p:sp>
        <p:nvSpPr>
          <p:cNvPr id="11" name="Content Placeholder 5">
            <a:extLst>
              <a:ext uri="{FF2B5EF4-FFF2-40B4-BE49-F238E27FC236}">
                <a16:creationId xmlns:a16="http://schemas.microsoft.com/office/drawing/2014/main" id="{7CFF82D9-74FA-607E-BF92-3EB1FB7DF591}"/>
              </a:ext>
            </a:extLst>
          </p:cNvPr>
          <p:cNvSpPr txBox="1">
            <a:spLocks/>
          </p:cNvSpPr>
          <p:nvPr/>
        </p:nvSpPr>
        <p:spPr>
          <a:xfrm>
            <a:off x="8289937" y="4351033"/>
            <a:ext cx="1892302" cy="1600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400" dirty="0">
              <a:latin typeface="Helvetica" pitchFamily="2" charset="0"/>
            </a:endParaRPr>
          </a:p>
        </p:txBody>
      </p:sp>
      <p:sp>
        <p:nvSpPr>
          <p:cNvPr id="14" name="TextBox 13">
            <a:extLst>
              <a:ext uri="{FF2B5EF4-FFF2-40B4-BE49-F238E27FC236}">
                <a16:creationId xmlns:a16="http://schemas.microsoft.com/office/drawing/2014/main" id="{143DC4BD-E253-F9B9-D020-6DA002607A0B}"/>
              </a:ext>
            </a:extLst>
          </p:cNvPr>
          <p:cNvSpPr txBox="1"/>
          <p:nvPr/>
        </p:nvSpPr>
        <p:spPr>
          <a:xfrm>
            <a:off x="2049313" y="1736192"/>
            <a:ext cx="2080140" cy="1600438"/>
          </a:xfrm>
          <a:prstGeom prst="rect">
            <a:avLst/>
          </a:prstGeom>
          <a:noFill/>
        </p:spPr>
        <p:txBody>
          <a:bodyPr wrap="square">
            <a:spAutoFit/>
          </a:bodyPr>
          <a:lstStyle/>
          <a:p>
            <a:pPr marL="0" indent="0" algn="ctr">
              <a:buNone/>
            </a:pPr>
            <a:r>
              <a:rPr lang="en-US" sz="1400" dirty="0">
                <a:latin typeface="Helvetica" pitchFamily="2" charset="0"/>
              </a:rPr>
              <a:t>The increase in OFF was accompanied by significantly increased proliferation in donors and donor funding entities during the last two decades.</a:t>
            </a:r>
          </a:p>
        </p:txBody>
      </p:sp>
      <p:sp>
        <p:nvSpPr>
          <p:cNvPr id="16" name="TextBox 15">
            <a:extLst>
              <a:ext uri="{FF2B5EF4-FFF2-40B4-BE49-F238E27FC236}">
                <a16:creationId xmlns:a16="http://schemas.microsoft.com/office/drawing/2014/main" id="{72AD0CF0-75C9-19EE-4BF8-3BED40534D17}"/>
              </a:ext>
            </a:extLst>
          </p:cNvPr>
          <p:cNvSpPr txBox="1"/>
          <p:nvPr/>
        </p:nvSpPr>
        <p:spPr>
          <a:xfrm>
            <a:off x="8062549" y="1736192"/>
            <a:ext cx="2245532" cy="1600438"/>
          </a:xfrm>
          <a:prstGeom prst="rect">
            <a:avLst/>
          </a:prstGeom>
          <a:noFill/>
        </p:spPr>
        <p:txBody>
          <a:bodyPr wrap="square">
            <a:spAutoFit/>
          </a:bodyPr>
          <a:lstStyle/>
          <a:p>
            <a:pPr marL="0" indent="0" algn="ctr">
              <a:buNone/>
            </a:pPr>
            <a:r>
              <a:rPr lang="en-US" sz="1400" dirty="0">
                <a:latin typeface="Helvetica" pitchFamily="2" charset="0"/>
                <a:cs typeface="Arial"/>
              </a:rPr>
              <a:t>The increasingly more complex aid architecture makes development more challenging for poor countries, which are struggling to deal with the overlapping crises. </a:t>
            </a:r>
          </a:p>
        </p:txBody>
      </p:sp>
      <p:sp>
        <p:nvSpPr>
          <p:cNvPr id="18" name="TextBox 17">
            <a:extLst>
              <a:ext uri="{FF2B5EF4-FFF2-40B4-BE49-F238E27FC236}">
                <a16:creationId xmlns:a16="http://schemas.microsoft.com/office/drawing/2014/main" id="{4C4381C1-7C19-07E4-E2D4-5803A5CF4193}"/>
              </a:ext>
            </a:extLst>
          </p:cNvPr>
          <p:cNvSpPr txBox="1"/>
          <p:nvPr/>
        </p:nvSpPr>
        <p:spPr>
          <a:xfrm>
            <a:off x="2214850" y="4628875"/>
            <a:ext cx="1813197" cy="1196135"/>
          </a:xfrm>
          <a:prstGeom prst="rect">
            <a:avLst/>
          </a:prstGeom>
          <a:noFill/>
        </p:spPr>
        <p:txBody>
          <a:bodyPr wrap="square">
            <a:spAutoFit/>
          </a:bodyPr>
          <a:lstStyle/>
          <a:p>
            <a:pPr marL="0" indent="0" algn="ctr">
              <a:buNone/>
            </a:pPr>
            <a:r>
              <a:rPr lang="en-US" sz="1400" dirty="0">
                <a:latin typeface="Helvetica" pitchFamily="2" charset="0"/>
                <a:cs typeface="Arial"/>
              </a:rPr>
              <a:t>It is imperative for the global aid community to work together to reverse these trends. </a:t>
            </a:r>
            <a:endParaRPr lang="en-US" sz="1400" dirty="0">
              <a:latin typeface="Helvetica" pitchFamily="2" charset="0"/>
            </a:endParaRPr>
          </a:p>
        </p:txBody>
      </p:sp>
      <p:sp>
        <p:nvSpPr>
          <p:cNvPr id="20" name="TextBox 19">
            <a:extLst>
              <a:ext uri="{FF2B5EF4-FFF2-40B4-BE49-F238E27FC236}">
                <a16:creationId xmlns:a16="http://schemas.microsoft.com/office/drawing/2014/main" id="{4AC6422C-CFEC-81AE-9B59-AFAE2BC4766E}"/>
              </a:ext>
            </a:extLst>
          </p:cNvPr>
          <p:cNvSpPr txBox="1"/>
          <p:nvPr/>
        </p:nvSpPr>
        <p:spPr>
          <a:xfrm>
            <a:off x="4953059" y="4674198"/>
            <a:ext cx="2245532" cy="954107"/>
          </a:xfrm>
          <a:prstGeom prst="rect">
            <a:avLst/>
          </a:prstGeom>
          <a:noFill/>
        </p:spPr>
        <p:txBody>
          <a:bodyPr wrap="square">
            <a:spAutoFit/>
          </a:bodyPr>
          <a:lstStyle/>
          <a:p>
            <a:pPr marL="0" indent="0" algn="ctr">
              <a:buNone/>
            </a:pPr>
            <a:r>
              <a:rPr lang="en-US" sz="1400" dirty="0">
                <a:latin typeface="Helvetica" pitchFamily="2" charset="0"/>
                <a:cs typeface="Arial"/>
              </a:rPr>
              <a:t>The collaboration needs to be far more inclusive than before and include non-traditional donors.</a:t>
            </a:r>
            <a:endParaRPr lang="en-US" sz="1400" dirty="0">
              <a:latin typeface="Helvetica" pitchFamily="2" charset="0"/>
            </a:endParaRPr>
          </a:p>
        </p:txBody>
      </p:sp>
      <p:sp>
        <p:nvSpPr>
          <p:cNvPr id="22" name="TextBox 21">
            <a:extLst>
              <a:ext uri="{FF2B5EF4-FFF2-40B4-BE49-F238E27FC236}">
                <a16:creationId xmlns:a16="http://schemas.microsoft.com/office/drawing/2014/main" id="{8A5821FD-AE7C-A38C-B073-72E615D06C3D}"/>
              </a:ext>
            </a:extLst>
          </p:cNvPr>
          <p:cNvSpPr txBox="1"/>
          <p:nvPr/>
        </p:nvSpPr>
        <p:spPr>
          <a:xfrm>
            <a:off x="7976262" y="4257447"/>
            <a:ext cx="2365410" cy="1938992"/>
          </a:xfrm>
          <a:prstGeom prst="rect">
            <a:avLst/>
          </a:prstGeom>
          <a:noFill/>
        </p:spPr>
        <p:txBody>
          <a:bodyPr wrap="square">
            <a:spAutoFit/>
          </a:bodyPr>
          <a:lstStyle/>
          <a:p>
            <a:pPr marL="0" indent="0" algn="ctr">
              <a:buNone/>
            </a:pPr>
            <a:r>
              <a:rPr lang="en-US" sz="1200" dirty="0">
                <a:latin typeface="Helvetica" pitchFamily="2" charset="0"/>
              </a:rPr>
              <a:t>The World Bank has began to explore the impact of fragmentation and proliferation on aid effectiveness at the country level. In addition to Ethiopia, Mozambique, and Nepal, the Bank is considering many other IDA/IBRD countries in Africa, South Asia, MENA  and East Asia regions. </a:t>
            </a:r>
          </a:p>
        </p:txBody>
      </p:sp>
      <p:sp>
        <p:nvSpPr>
          <p:cNvPr id="15" name="TextBox 14">
            <a:extLst>
              <a:ext uri="{FF2B5EF4-FFF2-40B4-BE49-F238E27FC236}">
                <a16:creationId xmlns:a16="http://schemas.microsoft.com/office/drawing/2014/main" id="{EC83DEE3-90FD-4ABF-9F2F-4C76048C675F}"/>
              </a:ext>
            </a:extLst>
          </p:cNvPr>
          <p:cNvSpPr txBox="1"/>
          <p:nvPr/>
        </p:nvSpPr>
        <p:spPr>
          <a:xfrm>
            <a:off x="5049313" y="1527852"/>
            <a:ext cx="2245532" cy="2123658"/>
          </a:xfrm>
          <a:prstGeom prst="rect">
            <a:avLst/>
          </a:prstGeom>
          <a:noFill/>
        </p:spPr>
        <p:txBody>
          <a:bodyPr wrap="square">
            <a:spAutoFit/>
          </a:bodyPr>
          <a:lstStyle/>
          <a:p>
            <a:pPr marL="0" indent="0" algn="ctr">
              <a:buNone/>
            </a:pPr>
            <a:r>
              <a:rPr lang="en-US" sz="1200" dirty="0">
                <a:latin typeface="Helvetica" panose="020B0604020202020204" pitchFamily="34" charset="0"/>
                <a:cs typeface="Helvetica" panose="020B0604020202020204" pitchFamily="34" charset="0"/>
              </a:rPr>
              <a:t>Only about 50% of the OFF goes through the countries’ budgets while 3 out of 4 projects funded by OFF are implemented by non-government agencies.  Seventeen years after the Paris Declaration, it is hard to say that the countries are in the driver’s seat.. </a:t>
            </a:r>
          </a:p>
        </p:txBody>
      </p:sp>
    </p:spTree>
    <p:extLst>
      <p:ext uri="{BB962C8B-B14F-4D97-AF65-F5344CB8AC3E}">
        <p14:creationId xmlns:p14="http://schemas.microsoft.com/office/powerpoint/2010/main" val="2425860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142999"/>
            <a:ext cx="7480800" cy="3985591"/>
          </a:xfrm>
        </p:spPr>
        <p:txBody>
          <a:bodyPr/>
          <a:lstStyle/>
          <a:p>
            <a:br>
              <a:rPr lang="pt-PT" dirty="0"/>
            </a:br>
            <a:br>
              <a:rPr lang="pt-PT" dirty="0"/>
            </a:br>
            <a:r>
              <a:rPr lang="pt-PT" dirty="0"/>
              <a:t>“</a:t>
            </a:r>
            <a:r>
              <a:rPr lang="pt-PT" sz="2800" dirty="0"/>
              <a:t>Não vejam em mim um santo, mas um pecador que continuou a tentar.” Nelson Mandela </a:t>
            </a:r>
            <a:br>
              <a:rPr lang="pt-PT" dirty="0"/>
            </a:br>
            <a:endParaRPr lang="en-GB" dirty="0"/>
          </a:p>
        </p:txBody>
      </p:sp>
    </p:spTree>
    <p:extLst>
      <p:ext uri="{BB962C8B-B14F-4D97-AF65-F5344CB8AC3E}">
        <p14:creationId xmlns:p14="http://schemas.microsoft.com/office/powerpoint/2010/main" val="11424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GB" dirty="0"/>
          </a:p>
          <a:p>
            <a:r>
              <a:rPr lang="en-GB" dirty="0"/>
              <a:t>Identify new opportunities and challenges</a:t>
            </a:r>
          </a:p>
          <a:p>
            <a:pPr marL="0" indent="0">
              <a:buNone/>
            </a:pPr>
            <a:endParaRPr lang="en-CA" dirty="0"/>
          </a:p>
          <a:p>
            <a:r>
              <a:rPr lang="en-GB" dirty="0"/>
              <a:t>‘Future-proofing’ </a:t>
            </a:r>
          </a:p>
          <a:p>
            <a:endParaRPr lang="en-GB" dirty="0"/>
          </a:p>
          <a:p>
            <a:r>
              <a:rPr lang="en-CA" dirty="0"/>
              <a:t>Spur innovative thinking on solutions</a:t>
            </a:r>
            <a:endParaRPr lang="en-GB" dirty="0"/>
          </a:p>
          <a:p>
            <a:endParaRPr lang="en-CA" dirty="0"/>
          </a:p>
          <a:p>
            <a:endParaRPr lang="en-GB" dirty="0"/>
          </a:p>
          <a:p>
            <a:pPr marL="0" indent="0">
              <a:buNone/>
            </a:pPr>
            <a:endParaRPr lang="en-GB" dirty="0"/>
          </a:p>
        </p:txBody>
      </p:sp>
      <p:sp>
        <p:nvSpPr>
          <p:cNvPr id="3" name="Title 2"/>
          <p:cNvSpPr>
            <a:spLocks noGrp="1"/>
          </p:cNvSpPr>
          <p:nvPr>
            <p:ph type="title"/>
          </p:nvPr>
        </p:nvSpPr>
        <p:spPr/>
        <p:txBody>
          <a:bodyPr/>
          <a:lstStyle/>
          <a:p>
            <a:r>
              <a:rPr lang="en-GB" dirty="0"/>
              <a:t>Why foresight?</a:t>
            </a:r>
          </a:p>
        </p:txBody>
      </p:sp>
      <p:sp>
        <p:nvSpPr>
          <p:cNvPr id="4" name="Slide Number Placeholder 5"/>
          <p:cNvSpPr>
            <a:spLocks noGrp="1"/>
          </p:cNvSpPr>
          <p:nvPr>
            <p:ph type="sldNum" sz="quarter" idx="4"/>
          </p:nvPr>
        </p:nvSpPr>
        <p:spPr>
          <a:xfrm>
            <a:off x="10164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731961FB-3AFB-41CA-A87E-9A313A712132}" type="slidenum">
              <a:rPr lang="en-GB" smtClean="0"/>
              <a:pPr/>
              <a:t>4</a:t>
            </a:fld>
            <a:endParaRPr lang="en-GB" dirty="0"/>
          </a:p>
        </p:txBody>
      </p:sp>
    </p:spTree>
    <p:extLst>
      <p:ext uri="{BB962C8B-B14F-4D97-AF65-F5344CB8AC3E}">
        <p14:creationId xmlns:p14="http://schemas.microsoft.com/office/powerpoint/2010/main" val="266945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2000" y="1602000"/>
            <a:ext cx="8218800" cy="5054400"/>
          </a:xfrm>
        </p:spPr>
        <p:txBody>
          <a:bodyPr>
            <a:normAutofit fontScale="85000" lnSpcReduction="10000"/>
          </a:bodyPr>
          <a:lstStyle/>
          <a:p>
            <a:pPr marL="0" indent="0">
              <a:buNone/>
            </a:pPr>
            <a:endParaRPr lang="en-GB" dirty="0"/>
          </a:p>
          <a:p>
            <a:r>
              <a:rPr lang="en-GB" dirty="0"/>
              <a:t>Identify new opportunities and challenges</a:t>
            </a:r>
            <a:endParaRPr lang="en-CA" dirty="0"/>
          </a:p>
          <a:p>
            <a:r>
              <a:rPr lang="en-GB" dirty="0"/>
              <a:t>‘Future-proofing’ creating resilience and support institutions and policy making adapting, innovating and reforming</a:t>
            </a:r>
          </a:p>
          <a:p>
            <a:r>
              <a:rPr lang="en-CA" dirty="0"/>
              <a:t>Spur innovative </a:t>
            </a:r>
            <a:r>
              <a:rPr lang="en-GB" dirty="0"/>
              <a:t>policies, programs, partnerships </a:t>
            </a:r>
          </a:p>
          <a:p>
            <a:r>
              <a:rPr lang="en-GB" dirty="0"/>
              <a:t>Use foresight to inform policy and political decisions </a:t>
            </a:r>
          </a:p>
          <a:p>
            <a:r>
              <a:rPr lang="en-GB" dirty="0"/>
              <a:t>aligned with the main priorities/ interests of the DAC members so that the analysis can be used and support ongoing strategic reflections</a:t>
            </a:r>
          </a:p>
          <a:p>
            <a:endParaRPr lang="en-GB" dirty="0"/>
          </a:p>
          <a:p>
            <a:endParaRPr lang="en-CA" dirty="0"/>
          </a:p>
          <a:p>
            <a:endParaRPr lang="en-GB" dirty="0"/>
          </a:p>
          <a:p>
            <a:pPr marL="0" indent="0">
              <a:buNone/>
            </a:pPr>
            <a:endParaRPr lang="en-GB" dirty="0"/>
          </a:p>
        </p:txBody>
      </p:sp>
      <p:sp>
        <p:nvSpPr>
          <p:cNvPr id="3" name="Title 2"/>
          <p:cNvSpPr>
            <a:spLocks noGrp="1"/>
          </p:cNvSpPr>
          <p:nvPr>
            <p:ph type="title"/>
          </p:nvPr>
        </p:nvSpPr>
        <p:spPr/>
        <p:txBody>
          <a:bodyPr/>
          <a:lstStyle/>
          <a:p>
            <a:r>
              <a:rPr lang="en-GB" dirty="0"/>
              <a:t>Why foresight at the DAC? Development Cooperation </a:t>
            </a:r>
          </a:p>
        </p:txBody>
      </p:sp>
      <p:sp>
        <p:nvSpPr>
          <p:cNvPr id="4" name="Slide Number Placeholder 5"/>
          <p:cNvSpPr>
            <a:spLocks noGrp="1"/>
          </p:cNvSpPr>
          <p:nvPr>
            <p:ph type="sldNum" sz="quarter" idx="4"/>
          </p:nvPr>
        </p:nvSpPr>
        <p:spPr>
          <a:xfrm>
            <a:off x="10164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731961FB-3AFB-41CA-A87E-9A313A712132}" type="slidenum">
              <a:rPr lang="en-GB">
                <a:solidFill>
                  <a:prstClr val="white"/>
                </a:solidFill>
              </a:rPr>
              <a:pPr/>
              <a:t>5</a:t>
            </a:fld>
            <a:endParaRPr lang="en-GB" dirty="0">
              <a:solidFill>
                <a:prstClr val="white"/>
              </a:solidFill>
            </a:endParaRPr>
          </a:p>
        </p:txBody>
      </p:sp>
    </p:spTree>
    <p:extLst>
      <p:ext uri="{BB962C8B-B14F-4D97-AF65-F5344CB8AC3E}">
        <p14:creationId xmlns:p14="http://schemas.microsoft.com/office/powerpoint/2010/main" val="60574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buNone/>
            </a:pPr>
            <a:r>
              <a:rPr lang="en-GB" dirty="0"/>
              <a:t>In a time of rapid change and rising uncertainty, responsible policy-making requires considering and preparing for the unexpected</a:t>
            </a:r>
          </a:p>
        </p:txBody>
      </p:sp>
      <p:sp>
        <p:nvSpPr>
          <p:cNvPr id="3" name="Title 2"/>
          <p:cNvSpPr>
            <a:spLocks noGrp="1"/>
          </p:cNvSpPr>
          <p:nvPr>
            <p:ph type="title"/>
          </p:nvPr>
        </p:nvSpPr>
        <p:spPr/>
        <p:txBody>
          <a:bodyPr/>
          <a:lstStyle/>
          <a:p>
            <a:r>
              <a:rPr lang="en-GB" dirty="0"/>
              <a:t>Why foresight now?</a:t>
            </a:r>
          </a:p>
        </p:txBody>
      </p:sp>
      <p:sp>
        <p:nvSpPr>
          <p:cNvPr id="4" name="Slide Number Placeholder 5"/>
          <p:cNvSpPr>
            <a:spLocks noGrp="1"/>
          </p:cNvSpPr>
          <p:nvPr>
            <p:ph type="sldNum" sz="quarter" idx="4"/>
          </p:nvPr>
        </p:nvSpPr>
        <p:spPr>
          <a:xfrm>
            <a:off x="10164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731961FB-3AFB-41CA-A87E-9A313A712132}" type="slidenum">
              <a:rPr lang="en-GB" smtClean="0"/>
              <a:pPr/>
              <a:t>6</a:t>
            </a:fld>
            <a:endParaRPr lang="en-GB" dirty="0"/>
          </a:p>
        </p:txBody>
      </p:sp>
    </p:spTree>
    <p:extLst>
      <p:ext uri="{BB962C8B-B14F-4D97-AF65-F5344CB8AC3E}">
        <p14:creationId xmlns:p14="http://schemas.microsoft.com/office/powerpoint/2010/main" val="69969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4498" y="1393595"/>
            <a:ext cx="7179476" cy="4066203"/>
          </a:xfrm>
        </p:spPr>
      </p:pic>
      <p:cxnSp>
        <p:nvCxnSpPr>
          <p:cNvPr id="5" name="Straight Connector 4"/>
          <p:cNvCxnSpPr/>
          <p:nvPr/>
        </p:nvCxnSpPr>
        <p:spPr>
          <a:xfrm flipV="1">
            <a:off x="2390956" y="1471884"/>
            <a:ext cx="7063019" cy="3862477"/>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H="1" flipV="1">
            <a:off x="2339197" y="1471882"/>
            <a:ext cx="7045625" cy="3940766"/>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895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 </a:t>
            </a:r>
            <a:r>
              <a:rPr lang="en-US" i="1" dirty="0"/>
              <a:t>Multitrack World</a:t>
            </a:r>
            <a:r>
              <a:rPr lang="en-US" dirty="0"/>
              <a:t>, </a:t>
            </a:r>
            <a:r>
              <a:rPr lang="en-US" i="1" dirty="0"/>
              <a:t>Virtual Worlds</a:t>
            </a:r>
            <a:r>
              <a:rPr lang="en-US" dirty="0"/>
              <a:t>, and </a:t>
            </a:r>
            <a:r>
              <a:rPr lang="en-US" i="1" dirty="0"/>
              <a:t>Vulnerable World</a:t>
            </a:r>
          </a:p>
          <a:p>
            <a:endParaRPr lang="en-US" i="1" dirty="0"/>
          </a:p>
          <a:p>
            <a:endParaRPr lang="en-GB" dirty="0"/>
          </a:p>
        </p:txBody>
      </p:sp>
      <p:sp>
        <p:nvSpPr>
          <p:cNvPr id="3" name="Title 2"/>
          <p:cNvSpPr>
            <a:spLocks noGrp="1"/>
          </p:cNvSpPr>
          <p:nvPr>
            <p:ph type="title"/>
          </p:nvPr>
        </p:nvSpPr>
        <p:spPr>
          <a:xfrm rot="10800000" flipV="1">
            <a:off x="2681020" y="300176"/>
            <a:ext cx="6840760" cy="1296144"/>
          </a:xfrm>
        </p:spPr>
        <p:txBody>
          <a:bodyPr/>
          <a:lstStyle/>
          <a:p>
            <a:r>
              <a:rPr lang="en-US" sz="2800" b="1" dirty="0"/>
              <a:t>Global Scenarios 2035</a:t>
            </a:r>
            <a:br>
              <a:rPr lang="en-US" sz="2800" b="1" dirty="0"/>
            </a:br>
            <a:r>
              <a:rPr lang="en-US" sz="2800" i="1" dirty="0"/>
              <a:t>Exploring Implications for the Future of Global Collaboration and the OECD</a:t>
            </a:r>
            <a:br>
              <a:rPr lang="en-US" sz="2800" i="1" dirty="0"/>
            </a:br>
            <a:endParaRPr lang="en-GB" sz="2800" dirty="0"/>
          </a:p>
        </p:txBody>
      </p:sp>
      <p:pic>
        <p:nvPicPr>
          <p:cNvPr id="4" name="Picture 3"/>
          <p:cNvPicPr>
            <a:picLocks noChangeAspect="1"/>
          </p:cNvPicPr>
          <p:nvPr/>
        </p:nvPicPr>
        <p:blipFill>
          <a:blip r:embed="rId3"/>
          <a:stretch>
            <a:fillRect/>
          </a:stretch>
        </p:blipFill>
        <p:spPr>
          <a:xfrm>
            <a:off x="6964547" y="2204865"/>
            <a:ext cx="3238500" cy="4314825"/>
          </a:xfrm>
          <a:prstGeom prst="rect">
            <a:avLst/>
          </a:prstGeom>
        </p:spPr>
      </p:pic>
    </p:spTree>
    <p:extLst>
      <p:ext uri="{BB962C8B-B14F-4D97-AF65-F5344CB8AC3E}">
        <p14:creationId xmlns:p14="http://schemas.microsoft.com/office/powerpoint/2010/main" val="158634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Effectiveness and alliances of states</a:t>
            </a:r>
          </a:p>
          <a:p>
            <a:r>
              <a:rPr lang="en-GB" dirty="0"/>
              <a:t>Common risks to humanity</a:t>
            </a:r>
          </a:p>
          <a:p>
            <a:r>
              <a:rPr lang="en-US" dirty="0"/>
              <a:t>Shifts in value and values</a:t>
            </a:r>
          </a:p>
          <a:p>
            <a:r>
              <a:rPr lang="en-GB" dirty="0"/>
              <a:t>Influence of non-state actors</a:t>
            </a:r>
          </a:p>
          <a:p>
            <a:r>
              <a:rPr lang="en-GB" dirty="0"/>
              <a:t>Digital interconnectedness across border</a:t>
            </a:r>
          </a:p>
          <a:p>
            <a:r>
              <a:rPr lang="en-US" dirty="0"/>
              <a:t>Resource management for the digital and green economy</a:t>
            </a:r>
            <a:endParaRPr lang="en-GB" dirty="0"/>
          </a:p>
        </p:txBody>
      </p:sp>
      <p:sp>
        <p:nvSpPr>
          <p:cNvPr id="3" name="Title 2"/>
          <p:cNvSpPr>
            <a:spLocks noGrp="1"/>
          </p:cNvSpPr>
          <p:nvPr>
            <p:ph type="title"/>
          </p:nvPr>
        </p:nvSpPr>
        <p:spPr/>
        <p:txBody>
          <a:bodyPr/>
          <a:lstStyle/>
          <a:p>
            <a:r>
              <a:rPr lang="en-GB" dirty="0"/>
              <a:t>Drivers of Global Change</a:t>
            </a:r>
          </a:p>
        </p:txBody>
      </p:sp>
    </p:spTree>
    <p:extLst>
      <p:ext uri="{BB962C8B-B14F-4D97-AF65-F5344CB8AC3E}">
        <p14:creationId xmlns:p14="http://schemas.microsoft.com/office/powerpoint/2010/main" val="673157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OCDE_Français_blanc</Template>
  <TotalTime>433</TotalTime>
  <Words>4608</Words>
  <Application>Microsoft Office PowerPoint</Application>
  <PresentationFormat>Ecrã Panorâmico</PresentationFormat>
  <Paragraphs>353</Paragraphs>
  <Slides>39</Slides>
  <Notes>19</Notes>
  <HiddenSlides>0</HiddenSlides>
  <MMClips>0</MMClips>
  <ScaleCrop>false</ScaleCrop>
  <HeadingPairs>
    <vt:vector size="6" baseType="variant">
      <vt:variant>
        <vt:lpstr>Tipos de letra usados</vt:lpstr>
      </vt:variant>
      <vt:variant>
        <vt:i4>12</vt:i4>
      </vt:variant>
      <vt:variant>
        <vt:lpstr>Tema</vt:lpstr>
      </vt:variant>
      <vt:variant>
        <vt:i4>1</vt:i4>
      </vt:variant>
      <vt:variant>
        <vt:lpstr>Títulos dos diapositivos</vt:lpstr>
      </vt:variant>
      <vt:variant>
        <vt:i4>39</vt:i4>
      </vt:variant>
    </vt:vector>
  </HeadingPairs>
  <TitlesOfParts>
    <vt:vector size="52" baseType="lpstr">
      <vt:lpstr>Arial</vt:lpstr>
      <vt:lpstr>Arial Nova Cond</vt:lpstr>
      <vt:lpstr>Calibri</vt:lpstr>
      <vt:lpstr>Courier New</vt:lpstr>
      <vt:lpstr>Garamond</vt:lpstr>
      <vt:lpstr>Georgia</vt:lpstr>
      <vt:lpstr>Helvetica</vt:lpstr>
      <vt:lpstr>Helvetica 65 Medium</vt:lpstr>
      <vt:lpstr>HK Grotesk Light</vt:lpstr>
      <vt:lpstr>TheMixBold</vt:lpstr>
      <vt:lpstr>Times New Roman</vt:lpstr>
      <vt:lpstr>Wingdings</vt:lpstr>
      <vt:lpstr>OCDE_Français_blanc</vt:lpstr>
      <vt:lpstr>Futuro COP/DEV e Geopolitica </vt:lpstr>
      <vt:lpstr>Apresentação do PowerPoint</vt:lpstr>
      <vt:lpstr>Strategic Foresight at the OECD</vt:lpstr>
      <vt:lpstr>Why foresight?</vt:lpstr>
      <vt:lpstr>Why foresight at the DAC? Development Cooperation </vt:lpstr>
      <vt:lpstr>Why foresight now?</vt:lpstr>
      <vt:lpstr>Apresentação do PowerPoint</vt:lpstr>
      <vt:lpstr>Global Scenarios 2035 Exploring Implications for the Future of Global Collaboration and the OECD </vt:lpstr>
      <vt:lpstr>Drivers of Global Change</vt:lpstr>
      <vt:lpstr>Apresentação do PowerPoint</vt:lpstr>
      <vt:lpstr>Impact of Digital on Civic Space : Four plausible futures to 2030</vt:lpstr>
      <vt:lpstr> POLICY IMPLICATIONS FOR DEVELOPMENT CO-OPERATION  </vt:lpstr>
      <vt:lpstr> POLICY IMPLICATIONS FOR DEVELOPMENT CO-OPERATION  </vt:lpstr>
      <vt:lpstr>  Development co-operation in 2025: what could change with the current global health and socioeconomic crises?   </vt:lpstr>
      <vt:lpstr>Development co-operation in 2025: what could change with the current global health and socioeconomic crises?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Future Development actors?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“Não vejam em mim um santo, mas um pecador que continuou a tentar.” Nelson Mandela  </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Futuro COP/DEV e Geopolitica</dc:title>
  <dc:creator>FERNANDES Ana, DCD/FOR</dc:creator>
  <cp:lastModifiedBy>Luís Mah</cp:lastModifiedBy>
  <cp:revision>2</cp:revision>
  <dcterms:created xsi:type="dcterms:W3CDTF">2022-11-03T14:19:30Z</dcterms:created>
  <dcterms:modified xsi:type="dcterms:W3CDTF">2022-11-11T13:21:12Z</dcterms:modified>
</cp:coreProperties>
</file>